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Lato"/>
      <p:regular r:id="rId26"/>
      <p:bold r:id="rId27"/>
      <p:italic r:id="rId28"/>
      <p:boldItalic r:id="rId29"/>
    </p:embeddedFont>
    <p:embeddedFont>
      <p:font typeface="Lato Light"/>
      <p:regular r:id="rId30"/>
      <p:bold r:id="rId31"/>
      <p:italic r:id="rId32"/>
      <p:boldItalic r:id="rId33"/>
    </p:embeddedFont>
    <p:embeddedFont>
      <p:font typeface="Lato Black"/>
      <p:bold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regular.fntdata"/><Relationship Id="rId25" Type="http://schemas.openxmlformats.org/officeDocument/2006/relationships/slide" Target="slides/slide21.xml"/><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Light-bold.fntdata"/><Relationship Id="rId30" Type="http://schemas.openxmlformats.org/officeDocument/2006/relationships/font" Target="fonts/LatoLight-regular.fntdata"/><Relationship Id="rId11" Type="http://schemas.openxmlformats.org/officeDocument/2006/relationships/slide" Target="slides/slide7.xml"/><Relationship Id="rId33" Type="http://schemas.openxmlformats.org/officeDocument/2006/relationships/font" Target="fonts/LatoLight-boldItalic.fntdata"/><Relationship Id="rId10" Type="http://schemas.openxmlformats.org/officeDocument/2006/relationships/slide" Target="slides/slide6.xml"/><Relationship Id="rId32" Type="http://schemas.openxmlformats.org/officeDocument/2006/relationships/font" Target="fonts/LatoLight-italic.fntdata"/><Relationship Id="rId13" Type="http://schemas.openxmlformats.org/officeDocument/2006/relationships/slide" Target="slides/slide9.xml"/><Relationship Id="rId35" Type="http://schemas.openxmlformats.org/officeDocument/2006/relationships/font" Target="fonts/LatoBlack-boldItalic.fntdata"/><Relationship Id="rId12" Type="http://schemas.openxmlformats.org/officeDocument/2006/relationships/slide" Target="slides/slide8.xml"/><Relationship Id="rId34" Type="http://schemas.openxmlformats.org/officeDocument/2006/relationships/font" Target="fonts/LatoBlack-bold.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35ed75ccf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8ce3ab0d0b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ce3ab0d0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8ce3ab0d0b_0_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ce3ab0d0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8ce3ab0d0b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ce3ab0d0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8ce3ab0d0b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8ce3ab0d0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8ce3ab0d0b_0_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ce3ab0d0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8ce3ab0d0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8ce3ab0d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35ed75ccf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5ed75ccf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8ce3ab0d0b_0_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8ce3ab0d0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8d63f871ce_22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8d63f871ce_2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8d63f871ce_22_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d63f871ce_2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8e658cebf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8e658ceb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8d63f871ce_22_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d63f871ce_22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8d63f871ce_22_1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d63f871ce_22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13164" y="1424069"/>
            <a:ext cx="9157393" cy="3719422"/>
            <a:chOff x="187960" y="1453515"/>
            <a:chExt cx="3861435" cy="1568450"/>
          </a:xfrm>
        </p:grpSpPr>
        <p:sp>
          <p:nvSpPr>
            <p:cNvPr id="11" name="Google Shape;11;p2"/>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12" name="Google Shape;12;p2"/>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13" name="Google Shape;13;p2"/>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14" name="Google Shape;14;p2"/>
          <p:cNvSpPr txBox="1"/>
          <p:nvPr>
            <p:ph type="ctrTitle"/>
          </p:nvPr>
        </p:nvSpPr>
        <p:spPr>
          <a:xfrm>
            <a:off x="1034300" y="925025"/>
            <a:ext cx="7075500" cy="1159800"/>
          </a:xfrm>
          <a:prstGeom prst="rect">
            <a:avLst/>
          </a:prstGeom>
        </p:spPr>
        <p:txBody>
          <a:bodyPr anchorCtr="0" anchor="t" bIns="0" lIns="0" spcFirstLastPara="1" rIns="0" wrap="square" tIns="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bottom waves">
  <p:cSld name="BLANK_1">
    <p:spTree>
      <p:nvGrpSpPr>
        <p:cNvPr id="80" name="Shape 80"/>
        <p:cNvGrpSpPr/>
        <p:nvPr/>
      </p:nvGrpSpPr>
      <p:grpSpPr>
        <a:xfrm>
          <a:off x="0" y="0"/>
          <a:ext cx="0" cy="0"/>
          <a:chOff x="0" y="0"/>
          <a:chExt cx="0" cy="0"/>
        </a:xfrm>
      </p:grpSpPr>
      <p:grpSp>
        <p:nvGrpSpPr>
          <p:cNvPr id="81" name="Google Shape;81;p11"/>
          <p:cNvGrpSpPr/>
          <p:nvPr/>
        </p:nvGrpSpPr>
        <p:grpSpPr>
          <a:xfrm>
            <a:off x="-13177" y="3583361"/>
            <a:ext cx="9157393" cy="1560137"/>
            <a:chOff x="187960" y="1453515"/>
            <a:chExt cx="3861435" cy="1568450"/>
          </a:xfrm>
        </p:grpSpPr>
        <p:sp>
          <p:nvSpPr>
            <p:cNvPr id="82" name="Google Shape;82;p11"/>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83" name="Google Shape;83;p11"/>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84" name="Google Shape;84;p11"/>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85" name="Google Shape;85;p1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dget - Tablet">
  <p:cSld name="BLANK_1_2_1">
    <p:bg>
      <p:bgPr>
        <a:blipFill>
          <a:blip r:embed="rId2">
            <a:alphaModFix/>
          </a:blip>
          <a:stretch>
            <a:fillRect/>
          </a:stretch>
        </a:blipFill>
      </p:bgPr>
    </p:bg>
    <p:spTree>
      <p:nvGrpSpPr>
        <p:cNvPr id="86" name="Shape 86"/>
        <p:cNvGrpSpPr/>
        <p:nvPr/>
      </p:nvGrpSpPr>
      <p:grpSpPr>
        <a:xfrm>
          <a:off x="0" y="0"/>
          <a:ext cx="0" cy="0"/>
          <a:chOff x="0" y="0"/>
          <a:chExt cx="0" cy="0"/>
        </a:xfrm>
      </p:grpSpPr>
      <p:sp>
        <p:nvSpPr>
          <p:cNvPr id="87" name="Google Shape;87;p12"/>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12"/>
          <p:cNvSpPr txBox="1"/>
          <p:nvPr>
            <p:ph idx="1" type="body"/>
          </p:nvPr>
        </p:nvSpPr>
        <p:spPr>
          <a:xfrm>
            <a:off x="1752950" y="1475875"/>
            <a:ext cx="1281900" cy="1348200"/>
          </a:xfrm>
          <a:prstGeom prst="rect">
            <a:avLst/>
          </a:prstGeom>
        </p:spPr>
        <p:txBody>
          <a:bodyPr anchorCtr="0" anchor="t" bIns="0" lIns="0" spcFirstLastPara="1" rIns="0" wrap="square" tIns="0">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5" name="Shape 15"/>
        <p:cNvGrpSpPr/>
        <p:nvPr/>
      </p:nvGrpSpPr>
      <p:grpSpPr>
        <a:xfrm>
          <a:off x="0" y="0"/>
          <a:ext cx="0" cy="0"/>
          <a:chOff x="0" y="0"/>
          <a:chExt cx="0" cy="0"/>
        </a:xfrm>
      </p:grpSpPr>
      <p:sp>
        <p:nvSpPr>
          <p:cNvPr id="16" name="Google Shape;16;p3"/>
          <p:cNvSpPr/>
          <p:nvPr/>
        </p:nvSpPr>
        <p:spPr>
          <a:xfrm>
            <a:off x="14" y="2917253"/>
            <a:ext cx="9140444" cy="2224977"/>
          </a:xfrm>
          <a:custGeom>
            <a:rect b="b" l="l" r="r" t="t"/>
            <a:pathLst>
              <a:path extrusionOk="0" h="939800" w="3860800">
                <a:moveTo>
                  <a:pt x="1304290" y="494030"/>
                </a:moveTo>
                <a:cubicBezTo>
                  <a:pt x="857250" y="494030"/>
                  <a:pt x="421005" y="451485"/>
                  <a:pt x="0" y="370840"/>
                </a:cubicBezTo>
                <a:lnTo>
                  <a:pt x="0" y="942340"/>
                </a:lnTo>
                <a:lnTo>
                  <a:pt x="3864610" y="942340"/>
                </a:lnTo>
                <a:lnTo>
                  <a:pt x="3864610" y="0"/>
                </a:lnTo>
                <a:cubicBezTo>
                  <a:pt x="3082290" y="317500"/>
                  <a:pt x="2216150" y="494030"/>
                  <a:pt x="1304290" y="49403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3"/>
          <p:cNvSpPr/>
          <p:nvPr/>
        </p:nvSpPr>
        <p:spPr>
          <a:xfrm>
            <a:off x="14" y="1926312"/>
            <a:ext cx="9140444" cy="3217196"/>
          </a:xfrm>
          <a:custGeom>
            <a:rect b="b" l="l" r="r" t="t"/>
            <a:pathLst>
              <a:path extrusionOk="0" h="1358900" w="3860800">
                <a:moveTo>
                  <a:pt x="175260" y="1096010"/>
                </a:moveTo>
                <a:cubicBezTo>
                  <a:pt x="116840" y="1096010"/>
                  <a:pt x="58420" y="1095375"/>
                  <a:pt x="0" y="1094105"/>
                </a:cubicBezTo>
                <a:lnTo>
                  <a:pt x="0" y="1360805"/>
                </a:lnTo>
                <a:lnTo>
                  <a:pt x="3864610" y="1360805"/>
                </a:lnTo>
                <a:lnTo>
                  <a:pt x="3864610" y="0"/>
                </a:lnTo>
                <a:cubicBezTo>
                  <a:pt x="2827655" y="689610"/>
                  <a:pt x="1553210" y="1096010"/>
                  <a:pt x="175260" y="1096010"/>
                </a:cubicBezTo>
                <a:close/>
              </a:path>
            </a:pathLst>
          </a:custGeom>
          <a:gradFill>
            <a:gsLst>
              <a:gs pos="0">
                <a:srgbClr val="F20122">
                  <a:alpha val="51764"/>
                  <a:alpha val="20000"/>
                </a:srgbClr>
              </a:gs>
              <a:gs pos="100000">
                <a:srgbClr val="FF6A00">
                  <a:alpha val="71764"/>
                  <a:alpha val="20000"/>
                </a:srgbClr>
              </a:gs>
            </a:gsLst>
            <a:lin ang="108014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3"/>
          <p:cNvSpPr/>
          <p:nvPr/>
        </p:nvSpPr>
        <p:spPr>
          <a:xfrm>
            <a:off x="1518" y="3413475"/>
            <a:ext cx="9140444" cy="1728867"/>
          </a:xfrm>
          <a:custGeom>
            <a:rect b="b" l="l" r="r" t="t"/>
            <a:pathLst>
              <a:path extrusionOk="0" h="730250" w="3860800">
                <a:moveTo>
                  <a:pt x="2672715" y="539750"/>
                </a:moveTo>
                <a:cubicBezTo>
                  <a:pt x="1717040" y="539750"/>
                  <a:pt x="811530" y="346075"/>
                  <a:pt x="0" y="0"/>
                </a:cubicBezTo>
                <a:lnTo>
                  <a:pt x="0" y="732790"/>
                </a:lnTo>
                <a:lnTo>
                  <a:pt x="3863975" y="732790"/>
                </a:lnTo>
                <a:lnTo>
                  <a:pt x="3863975" y="437515"/>
                </a:lnTo>
                <a:cubicBezTo>
                  <a:pt x="3477895" y="504190"/>
                  <a:pt x="3079750" y="539750"/>
                  <a:pt x="2672715" y="539750"/>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3"/>
          <p:cNvSpPr txBox="1"/>
          <p:nvPr>
            <p:ph type="ctrTitle"/>
          </p:nvPr>
        </p:nvSpPr>
        <p:spPr>
          <a:xfrm>
            <a:off x="1034300" y="1583350"/>
            <a:ext cx="6342900" cy="1159800"/>
          </a:xfrm>
          <a:prstGeom prst="rect">
            <a:avLst/>
          </a:prstGeom>
        </p:spPr>
        <p:txBody>
          <a:bodyPr anchorCtr="0" anchor="b" bIns="0" lIns="0" spcFirstLastPara="1" rIns="0" wrap="square" tIns="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0" name="Google Shape;20;p3"/>
          <p:cNvSpPr txBox="1"/>
          <p:nvPr>
            <p:ph idx="1" type="subTitle"/>
          </p:nvPr>
        </p:nvSpPr>
        <p:spPr>
          <a:xfrm>
            <a:off x="1034300" y="2840052"/>
            <a:ext cx="6342900" cy="784800"/>
          </a:xfrm>
          <a:prstGeom prst="rect">
            <a:avLst/>
          </a:prstGeom>
        </p:spPr>
        <p:txBody>
          <a:bodyPr anchorCtr="0" anchor="t" bIns="0" lIns="0" spcFirstLastPara="1" rIns="0" wrap="square" tIns="0">
            <a:noAutofit/>
          </a:bodyPr>
          <a:lstStyle>
            <a:lvl1pPr lvl="0" rtl="0">
              <a:spcBef>
                <a:spcPts val="0"/>
              </a:spcBef>
              <a:spcAft>
                <a:spcPts val="0"/>
              </a:spcAft>
              <a:buClr>
                <a:schemeClr val="accent5"/>
              </a:buClr>
              <a:buSzPts val="2400"/>
              <a:buNone/>
              <a:defRPr>
                <a:solidFill>
                  <a:schemeClr val="accent5"/>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1" name="Shape 21"/>
        <p:cNvGrpSpPr/>
        <p:nvPr/>
      </p:nvGrpSpPr>
      <p:grpSpPr>
        <a:xfrm>
          <a:off x="0" y="0"/>
          <a:ext cx="0" cy="0"/>
          <a:chOff x="0" y="0"/>
          <a:chExt cx="0" cy="0"/>
        </a:xfrm>
      </p:grpSpPr>
      <p:grpSp>
        <p:nvGrpSpPr>
          <p:cNvPr id="22" name="Google Shape;22;p4"/>
          <p:cNvGrpSpPr/>
          <p:nvPr/>
        </p:nvGrpSpPr>
        <p:grpSpPr>
          <a:xfrm flipH="1" rot="-5400000">
            <a:off x="5520163" y="1530301"/>
            <a:ext cx="5154243" cy="2093410"/>
            <a:chOff x="187960" y="1453515"/>
            <a:chExt cx="3861435" cy="1568450"/>
          </a:xfrm>
        </p:grpSpPr>
        <p:sp>
          <p:nvSpPr>
            <p:cNvPr id="23" name="Google Shape;23;p4"/>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24" name="Google Shape;24;p4"/>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25" name="Google Shape;25;p4"/>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26" name="Google Shape;26;p4"/>
          <p:cNvSpPr txBox="1"/>
          <p:nvPr>
            <p:ph idx="1" type="body"/>
          </p:nvPr>
        </p:nvSpPr>
        <p:spPr>
          <a:xfrm>
            <a:off x="2038025" y="1476000"/>
            <a:ext cx="5067900" cy="3045000"/>
          </a:xfrm>
          <a:prstGeom prst="rect">
            <a:avLst/>
          </a:prstGeom>
        </p:spPr>
        <p:txBody>
          <a:bodyPr anchorCtr="0" anchor="t" bIns="0" lIns="0" spcFirstLastPara="1" rIns="0" wrap="square" tIns="0">
            <a:noAutofit/>
          </a:bodyPr>
          <a:lstStyle>
            <a:lvl1pPr indent="-431800" lvl="0" marL="457200" rtl="0" algn="ctr">
              <a:spcBef>
                <a:spcPts val="600"/>
              </a:spcBef>
              <a:spcAft>
                <a:spcPts val="0"/>
              </a:spcAft>
              <a:buSzPts val="3200"/>
              <a:buChar char="◦"/>
              <a:defRPr i="1" sz="3200"/>
            </a:lvl1pPr>
            <a:lvl2pPr indent="-431800" lvl="1" marL="914400" rtl="0" algn="ctr">
              <a:spcBef>
                <a:spcPts val="0"/>
              </a:spcBef>
              <a:spcAft>
                <a:spcPts val="0"/>
              </a:spcAft>
              <a:buSzPts val="3200"/>
              <a:buChar char="◦"/>
              <a:defRPr i="1" sz="3200"/>
            </a:lvl2pPr>
            <a:lvl3pPr indent="-431800" lvl="2" marL="1371600" rtl="0" algn="ctr">
              <a:spcBef>
                <a:spcPts val="0"/>
              </a:spcBef>
              <a:spcAft>
                <a:spcPts val="0"/>
              </a:spcAft>
              <a:buSzPts val="3200"/>
              <a:buChar char="◦"/>
              <a:defRPr i="1" sz="3200"/>
            </a:lvl3pPr>
            <a:lvl4pPr indent="-431800" lvl="3" marL="1828800" rtl="0" algn="ctr">
              <a:spcBef>
                <a:spcPts val="0"/>
              </a:spcBef>
              <a:spcAft>
                <a:spcPts val="0"/>
              </a:spcAft>
              <a:buSzPts val="3200"/>
              <a:buChar char="◦"/>
              <a:defRPr i="1" sz="3200"/>
            </a:lvl4pPr>
            <a:lvl5pPr indent="-431800" lvl="4" marL="2286000" rtl="0" algn="ctr">
              <a:spcBef>
                <a:spcPts val="0"/>
              </a:spcBef>
              <a:spcAft>
                <a:spcPts val="0"/>
              </a:spcAft>
              <a:buSzPts val="3200"/>
              <a:buChar char="◦"/>
              <a:defRPr i="1" sz="3200"/>
            </a:lvl5pPr>
            <a:lvl6pPr indent="-431800" lvl="5" marL="2743200" rtl="0" algn="ctr">
              <a:spcBef>
                <a:spcPts val="0"/>
              </a:spcBef>
              <a:spcAft>
                <a:spcPts val="0"/>
              </a:spcAft>
              <a:buSzPts val="3200"/>
              <a:buChar char="◦"/>
              <a:defRPr i="1" sz="3200"/>
            </a:lvl6pPr>
            <a:lvl7pPr indent="-431800" lvl="6" marL="3200400" rtl="0" algn="ctr">
              <a:spcBef>
                <a:spcPts val="0"/>
              </a:spcBef>
              <a:spcAft>
                <a:spcPts val="0"/>
              </a:spcAft>
              <a:buSzPts val="3200"/>
              <a:buChar char="◦"/>
              <a:defRPr i="1" sz="3200"/>
            </a:lvl7pPr>
            <a:lvl8pPr indent="-431800" lvl="7" marL="3657600" rtl="0" algn="ctr">
              <a:spcBef>
                <a:spcPts val="0"/>
              </a:spcBef>
              <a:spcAft>
                <a:spcPts val="0"/>
              </a:spcAft>
              <a:buSzPts val="3200"/>
              <a:buChar char="◦"/>
              <a:defRPr i="1" sz="3200"/>
            </a:lvl8pPr>
            <a:lvl9pPr indent="-431800" lvl="8" marL="4114800" rtl="0" algn="ctr">
              <a:spcBef>
                <a:spcPts val="0"/>
              </a:spcBef>
              <a:spcAft>
                <a:spcPts val="0"/>
              </a:spcAft>
              <a:buSzPts val="3200"/>
              <a:buChar char="◦"/>
              <a:defRPr i="1" sz="3200"/>
            </a:lvl9pPr>
          </a:lstStyle>
          <a:p/>
        </p:txBody>
      </p:sp>
      <p:sp>
        <p:nvSpPr>
          <p:cNvPr id="27" name="Google Shape;27;p4"/>
          <p:cNvSpPr txBox="1"/>
          <p:nvPr/>
        </p:nvSpPr>
        <p:spPr>
          <a:xfrm>
            <a:off x="3593400" y="552769"/>
            <a:ext cx="19572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9600">
                <a:solidFill>
                  <a:schemeClr val="accent5"/>
                </a:solidFill>
                <a:latin typeface="Lato"/>
                <a:ea typeface="Lato"/>
                <a:cs typeface="Lato"/>
                <a:sym typeface="Lato"/>
              </a:rPr>
              <a:t>“</a:t>
            </a:r>
            <a:endParaRPr b="1" sz="9600">
              <a:solidFill>
                <a:schemeClr val="accent5"/>
              </a:solidFill>
              <a:latin typeface="Lato"/>
              <a:ea typeface="Lato"/>
              <a:cs typeface="Lato"/>
              <a:sym typeface="Lato"/>
            </a:endParaRPr>
          </a:p>
        </p:txBody>
      </p:sp>
      <p:sp>
        <p:nvSpPr>
          <p:cNvPr id="28" name="Google Shape;28;p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29" name="Google Shape;29;p4"/>
          <p:cNvGrpSpPr/>
          <p:nvPr/>
        </p:nvGrpSpPr>
        <p:grpSpPr>
          <a:xfrm flipH="1" rot="5400000">
            <a:off x="-1530412" y="1530301"/>
            <a:ext cx="5154243" cy="2093410"/>
            <a:chOff x="187960" y="1453515"/>
            <a:chExt cx="3861435" cy="1568450"/>
          </a:xfrm>
        </p:grpSpPr>
        <p:sp>
          <p:nvSpPr>
            <p:cNvPr id="30" name="Google Shape;30;p4"/>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31" name="Google Shape;31;p4"/>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32" name="Google Shape;32;p4"/>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33" name="Shape 33"/>
        <p:cNvGrpSpPr/>
        <p:nvPr/>
      </p:nvGrpSpPr>
      <p:grpSpPr>
        <a:xfrm>
          <a:off x="0" y="0"/>
          <a:ext cx="0" cy="0"/>
          <a:chOff x="0" y="0"/>
          <a:chExt cx="0" cy="0"/>
        </a:xfrm>
      </p:grpSpPr>
      <p:grpSp>
        <p:nvGrpSpPr>
          <p:cNvPr id="34" name="Google Shape;34;p5"/>
          <p:cNvGrpSpPr/>
          <p:nvPr/>
        </p:nvGrpSpPr>
        <p:grpSpPr>
          <a:xfrm flipH="1" rot="-5400000">
            <a:off x="5520163" y="1530301"/>
            <a:ext cx="5154243" cy="2093410"/>
            <a:chOff x="187960" y="1453515"/>
            <a:chExt cx="3861435" cy="1568450"/>
          </a:xfrm>
        </p:grpSpPr>
        <p:sp>
          <p:nvSpPr>
            <p:cNvPr id="35" name="Google Shape;35;p5"/>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36" name="Google Shape;36;p5"/>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37" name="Google Shape;37;p5"/>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38" name="Google Shape;38;p5"/>
          <p:cNvSpPr txBox="1"/>
          <p:nvPr>
            <p:ph type="title"/>
          </p:nvPr>
        </p:nvSpPr>
        <p:spPr>
          <a:xfrm>
            <a:off x="737850" y="517525"/>
            <a:ext cx="6034500" cy="744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9" name="Google Shape;39;p5"/>
          <p:cNvSpPr txBox="1"/>
          <p:nvPr>
            <p:ph idx="1" type="body"/>
          </p:nvPr>
        </p:nvSpPr>
        <p:spPr>
          <a:xfrm>
            <a:off x="737850" y="1475700"/>
            <a:ext cx="6034500" cy="30432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40" name="Google Shape;40;p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41" name="Shape 41"/>
        <p:cNvGrpSpPr/>
        <p:nvPr/>
      </p:nvGrpSpPr>
      <p:grpSpPr>
        <a:xfrm>
          <a:off x="0" y="0"/>
          <a:ext cx="0" cy="0"/>
          <a:chOff x="0" y="0"/>
          <a:chExt cx="0" cy="0"/>
        </a:xfrm>
      </p:grpSpPr>
      <p:grpSp>
        <p:nvGrpSpPr>
          <p:cNvPr id="42" name="Google Shape;42;p6"/>
          <p:cNvGrpSpPr/>
          <p:nvPr/>
        </p:nvGrpSpPr>
        <p:grpSpPr>
          <a:xfrm flipH="1" rot="-5400000">
            <a:off x="5520163" y="1530301"/>
            <a:ext cx="5154243" cy="2093410"/>
            <a:chOff x="187960" y="1453515"/>
            <a:chExt cx="3861435" cy="1568450"/>
          </a:xfrm>
        </p:grpSpPr>
        <p:sp>
          <p:nvSpPr>
            <p:cNvPr id="43" name="Google Shape;43;p6"/>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44" name="Google Shape;44;p6"/>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45" name="Google Shape;45;p6"/>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46" name="Google Shape;46;p6"/>
          <p:cNvSpPr txBox="1"/>
          <p:nvPr>
            <p:ph type="title"/>
          </p:nvPr>
        </p:nvSpPr>
        <p:spPr>
          <a:xfrm>
            <a:off x="737850" y="517525"/>
            <a:ext cx="6034500" cy="744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7" name="Google Shape;47;p6"/>
          <p:cNvSpPr txBox="1"/>
          <p:nvPr>
            <p:ph idx="1" type="body"/>
          </p:nvPr>
        </p:nvSpPr>
        <p:spPr>
          <a:xfrm>
            <a:off x="737850" y="1475700"/>
            <a:ext cx="2891700" cy="29367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48" name="Google Shape;48;p6"/>
          <p:cNvSpPr txBox="1"/>
          <p:nvPr>
            <p:ph idx="2" type="body"/>
          </p:nvPr>
        </p:nvSpPr>
        <p:spPr>
          <a:xfrm>
            <a:off x="3955979" y="1475700"/>
            <a:ext cx="2891700" cy="29367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49" name="Google Shape;49;p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50" name="Shape 50"/>
        <p:cNvGrpSpPr/>
        <p:nvPr/>
      </p:nvGrpSpPr>
      <p:grpSpPr>
        <a:xfrm>
          <a:off x="0" y="0"/>
          <a:ext cx="0" cy="0"/>
          <a:chOff x="0" y="0"/>
          <a:chExt cx="0" cy="0"/>
        </a:xfrm>
      </p:grpSpPr>
      <p:grpSp>
        <p:nvGrpSpPr>
          <p:cNvPr id="51" name="Google Shape;51;p7"/>
          <p:cNvGrpSpPr/>
          <p:nvPr/>
        </p:nvGrpSpPr>
        <p:grpSpPr>
          <a:xfrm flipH="1" rot="-5400000">
            <a:off x="5520163" y="1530301"/>
            <a:ext cx="5154243" cy="2093410"/>
            <a:chOff x="187960" y="1453515"/>
            <a:chExt cx="3861435" cy="1568450"/>
          </a:xfrm>
        </p:grpSpPr>
        <p:sp>
          <p:nvSpPr>
            <p:cNvPr id="52" name="Google Shape;52;p7"/>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53" name="Google Shape;53;p7"/>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54" name="Google Shape;54;p7"/>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55" name="Google Shape;55;p7"/>
          <p:cNvSpPr txBox="1"/>
          <p:nvPr>
            <p:ph type="title"/>
          </p:nvPr>
        </p:nvSpPr>
        <p:spPr>
          <a:xfrm>
            <a:off x="737850" y="517525"/>
            <a:ext cx="6284100" cy="744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6" name="Google Shape;56;p7"/>
          <p:cNvSpPr txBox="1"/>
          <p:nvPr>
            <p:ph idx="1" type="body"/>
          </p:nvPr>
        </p:nvSpPr>
        <p:spPr>
          <a:xfrm>
            <a:off x="737850" y="1475700"/>
            <a:ext cx="1902600" cy="29601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7" name="Google Shape;57;p7"/>
          <p:cNvSpPr txBox="1"/>
          <p:nvPr>
            <p:ph idx="2" type="body"/>
          </p:nvPr>
        </p:nvSpPr>
        <p:spPr>
          <a:xfrm>
            <a:off x="2928612" y="1475700"/>
            <a:ext cx="1902600" cy="29601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8" name="Google Shape;58;p7"/>
          <p:cNvSpPr txBox="1"/>
          <p:nvPr>
            <p:ph idx="3" type="body"/>
          </p:nvPr>
        </p:nvSpPr>
        <p:spPr>
          <a:xfrm>
            <a:off x="5119374" y="1475700"/>
            <a:ext cx="1902600" cy="29601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9" name="Google Shape;59;p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0" name="Shape 60"/>
        <p:cNvGrpSpPr/>
        <p:nvPr/>
      </p:nvGrpSpPr>
      <p:grpSpPr>
        <a:xfrm>
          <a:off x="0" y="0"/>
          <a:ext cx="0" cy="0"/>
          <a:chOff x="0" y="0"/>
          <a:chExt cx="0" cy="0"/>
        </a:xfrm>
      </p:grpSpPr>
      <p:grpSp>
        <p:nvGrpSpPr>
          <p:cNvPr id="61" name="Google Shape;61;p8"/>
          <p:cNvGrpSpPr/>
          <p:nvPr/>
        </p:nvGrpSpPr>
        <p:grpSpPr>
          <a:xfrm flipH="1" rot="-5400000">
            <a:off x="5520163" y="1530301"/>
            <a:ext cx="5154243" cy="2093410"/>
            <a:chOff x="187960" y="1453515"/>
            <a:chExt cx="3861435" cy="1568450"/>
          </a:xfrm>
        </p:grpSpPr>
        <p:sp>
          <p:nvSpPr>
            <p:cNvPr id="62" name="Google Shape;62;p8"/>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63" name="Google Shape;63;p8"/>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64" name="Google Shape;64;p8"/>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65" name="Google Shape;65;p8"/>
          <p:cNvSpPr txBox="1"/>
          <p:nvPr>
            <p:ph type="title"/>
          </p:nvPr>
        </p:nvSpPr>
        <p:spPr>
          <a:xfrm>
            <a:off x="737850" y="517525"/>
            <a:ext cx="6034500" cy="744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6" name="Google Shape;66;p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7" name="Shape 67"/>
        <p:cNvGrpSpPr/>
        <p:nvPr/>
      </p:nvGrpSpPr>
      <p:grpSpPr>
        <a:xfrm>
          <a:off x="0" y="0"/>
          <a:ext cx="0" cy="0"/>
          <a:chOff x="0" y="0"/>
          <a:chExt cx="0" cy="0"/>
        </a:xfrm>
      </p:grpSpPr>
      <p:grpSp>
        <p:nvGrpSpPr>
          <p:cNvPr id="68" name="Google Shape;68;p9"/>
          <p:cNvGrpSpPr/>
          <p:nvPr/>
        </p:nvGrpSpPr>
        <p:grpSpPr>
          <a:xfrm flipH="1" rot="-5400000">
            <a:off x="5520163" y="1530301"/>
            <a:ext cx="5154243" cy="2093410"/>
            <a:chOff x="187960" y="1453515"/>
            <a:chExt cx="3861435" cy="1568450"/>
          </a:xfrm>
        </p:grpSpPr>
        <p:sp>
          <p:nvSpPr>
            <p:cNvPr id="69" name="Google Shape;69;p9"/>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70" name="Google Shape;70;p9"/>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71" name="Google Shape;71;p9"/>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72" name="Google Shape;72;p9"/>
          <p:cNvSpPr txBox="1"/>
          <p:nvPr>
            <p:ph idx="1" type="body"/>
          </p:nvPr>
        </p:nvSpPr>
        <p:spPr>
          <a:xfrm>
            <a:off x="737850" y="4406300"/>
            <a:ext cx="6236400" cy="519600"/>
          </a:xfrm>
          <a:prstGeom prst="rect">
            <a:avLst/>
          </a:prstGeom>
        </p:spPr>
        <p:txBody>
          <a:bodyPr anchorCtr="0" anchor="t" bIns="0" lIns="0" spcFirstLastPara="1" rIns="0" wrap="square" tIns="0">
            <a:noAutofit/>
          </a:bodyPr>
          <a:lstStyle>
            <a:lvl1pPr indent="-228600" lvl="0" marL="457200" rtl="0">
              <a:spcBef>
                <a:spcPts val="360"/>
              </a:spcBef>
              <a:spcAft>
                <a:spcPts val="0"/>
              </a:spcAft>
              <a:buClr>
                <a:schemeClr val="accent5"/>
              </a:buClr>
              <a:buSzPts val="1800"/>
              <a:buNone/>
              <a:defRPr sz="1800">
                <a:solidFill>
                  <a:schemeClr val="accent5"/>
                </a:solidFill>
              </a:defRPr>
            </a:lvl1pPr>
          </a:lstStyle>
          <a:p/>
        </p:txBody>
      </p:sp>
      <p:sp>
        <p:nvSpPr>
          <p:cNvPr id="73" name="Google Shape;73;p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4" name="Shape 74"/>
        <p:cNvGrpSpPr/>
        <p:nvPr/>
      </p:nvGrpSpPr>
      <p:grpSpPr>
        <a:xfrm>
          <a:off x="0" y="0"/>
          <a:ext cx="0" cy="0"/>
          <a:chOff x="0" y="0"/>
          <a:chExt cx="0" cy="0"/>
        </a:xfrm>
      </p:grpSpPr>
      <p:grpSp>
        <p:nvGrpSpPr>
          <p:cNvPr id="75" name="Google Shape;75;p10"/>
          <p:cNvGrpSpPr/>
          <p:nvPr/>
        </p:nvGrpSpPr>
        <p:grpSpPr>
          <a:xfrm flipH="1" rot="-5400000">
            <a:off x="5520163" y="1530301"/>
            <a:ext cx="5154243" cy="2093410"/>
            <a:chOff x="187960" y="1453515"/>
            <a:chExt cx="3861435" cy="1568450"/>
          </a:xfrm>
        </p:grpSpPr>
        <p:sp>
          <p:nvSpPr>
            <p:cNvPr id="76" name="Google Shape;76;p10"/>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77" name="Google Shape;77;p10"/>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78" name="Google Shape;78;p10"/>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79" name="Google Shape;79;p1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37850" y="517525"/>
            <a:ext cx="6034500" cy="744300"/>
          </a:xfrm>
          <a:prstGeom prst="rect">
            <a:avLst/>
          </a:prstGeom>
          <a:noFill/>
          <a:ln>
            <a:noFill/>
          </a:ln>
        </p:spPr>
        <p:txBody>
          <a:bodyPr anchorCtr="0" anchor="b" bIns="0" lIns="0" spcFirstLastPara="1" rIns="0" wrap="square" tIns="0">
            <a:noAutofit/>
          </a:bodyPr>
          <a:lstStyle>
            <a:lvl1pPr lvl="0"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1pPr>
            <a:lvl2pPr lvl="1"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2pPr>
            <a:lvl3pPr lvl="2"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3pPr>
            <a:lvl4pPr lvl="3"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4pPr>
            <a:lvl5pPr lvl="4"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5pPr>
            <a:lvl6pPr lvl="5"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6pPr>
            <a:lvl7pPr lvl="6"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7pPr>
            <a:lvl8pPr lvl="7"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8pPr>
            <a:lvl9pPr lvl="8"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9pPr>
          </a:lstStyle>
          <a:p/>
        </p:txBody>
      </p:sp>
      <p:sp>
        <p:nvSpPr>
          <p:cNvPr id="7" name="Google Shape;7;p1"/>
          <p:cNvSpPr txBox="1"/>
          <p:nvPr>
            <p:ph idx="1" type="body"/>
          </p:nvPr>
        </p:nvSpPr>
        <p:spPr>
          <a:xfrm>
            <a:off x="737850" y="1475700"/>
            <a:ext cx="6034500" cy="3043200"/>
          </a:xfrm>
          <a:prstGeom prst="rect">
            <a:avLst/>
          </a:prstGeom>
          <a:noFill/>
          <a:ln>
            <a:noFill/>
          </a:ln>
        </p:spPr>
        <p:txBody>
          <a:bodyPr anchorCtr="0" anchor="t" bIns="0" lIns="0" spcFirstLastPara="1" rIns="0" wrap="square" tIns="0">
            <a:noAutofit/>
          </a:bodyPr>
          <a:lstStyle>
            <a:lvl1pPr indent="-381000" lvl="0" marL="457200" rtl="0">
              <a:spcBef>
                <a:spcPts val="60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1pPr>
            <a:lvl2pPr indent="-381000" lvl="1" marL="9144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2pPr>
            <a:lvl3pPr indent="-381000" lvl="2" marL="13716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3pPr>
            <a:lvl4pPr indent="-381000" lvl="3" marL="18288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4pPr>
            <a:lvl5pPr indent="-381000" lvl="4" marL="2286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5pPr>
            <a:lvl6pPr indent="-381000" lvl="5" marL="27432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6pPr>
            <a:lvl7pPr indent="-381000" lvl="6" marL="32004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7pPr>
            <a:lvl8pPr indent="-381000" lvl="7" marL="36576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8pPr>
            <a:lvl9pPr indent="-381000" lvl="8" marL="41148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9pPr>
          </a:lstStyle>
          <a:p/>
        </p:txBody>
      </p:sp>
      <p:sp>
        <p:nvSpPr>
          <p:cNvPr id="8" name="Google Shape;8;p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rtl="0" algn="r">
              <a:buNone/>
              <a:defRPr sz="1300">
                <a:solidFill>
                  <a:schemeClr val="lt1"/>
                </a:solidFill>
                <a:latin typeface="Lato Light"/>
                <a:ea typeface="Lato Light"/>
                <a:cs typeface="Lato Light"/>
                <a:sym typeface="Lato Light"/>
              </a:defRPr>
            </a:lvl1pPr>
            <a:lvl2pPr lvl="1" rtl="0" algn="r">
              <a:buNone/>
              <a:defRPr sz="1300">
                <a:solidFill>
                  <a:schemeClr val="lt1"/>
                </a:solidFill>
                <a:latin typeface="Lato Light"/>
                <a:ea typeface="Lato Light"/>
                <a:cs typeface="Lato Light"/>
                <a:sym typeface="Lato Light"/>
              </a:defRPr>
            </a:lvl2pPr>
            <a:lvl3pPr lvl="2" rtl="0" algn="r">
              <a:buNone/>
              <a:defRPr sz="1300">
                <a:solidFill>
                  <a:schemeClr val="lt1"/>
                </a:solidFill>
                <a:latin typeface="Lato Light"/>
                <a:ea typeface="Lato Light"/>
                <a:cs typeface="Lato Light"/>
                <a:sym typeface="Lato Light"/>
              </a:defRPr>
            </a:lvl3pPr>
            <a:lvl4pPr lvl="3" rtl="0" algn="r">
              <a:buNone/>
              <a:defRPr sz="1300">
                <a:solidFill>
                  <a:schemeClr val="lt1"/>
                </a:solidFill>
                <a:latin typeface="Lato Light"/>
                <a:ea typeface="Lato Light"/>
                <a:cs typeface="Lato Light"/>
                <a:sym typeface="Lato Light"/>
              </a:defRPr>
            </a:lvl4pPr>
            <a:lvl5pPr lvl="4" rtl="0" algn="r">
              <a:buNone/>
              <a:defRPr sz="1300">
                <a:solidFill>
                  <a:schemeClr val="lt1"/>
                </a:solidFill>
                <a:latin typeface="Lato Light"/>
                <a:ea typeface="Lato Light"/>
                <a:cs typeface="Lato Light"/>
                <a:sym typeface="Lato Light"/>
              </a:defRPr>
            </a:lvl5pPr>
            <a:lvl6pPr lvl="5" rtl="0" algn="r">
              <a:buNone/>
              <a:defRPr sz="1300">
                <a:solidFill>
                  <a:schemeClr val="lt1"/>
                </a:solidFill>
                <a:latin typeface="Lato Light"/>
                <a:ea typeface="Lato Light"/>
                <a:cs typeface="Lato Light"/>
                <a:sym typeface="Lato Light"/>
              </a:defRPr>
            </a:lvl6pPr>
            <a:lvl7pPr lvl="6" rtl="0" algn="r">
              <a:buNone/>
              <a:defRPr sz="1300">
                <a:solidFill>
                  <a:schemeClr val="lt1"/>
                </a:solidFill>
                <a:latin typeface="Lato Light"/>
                <a:ea typeface="Lato Light"/>
                <a:cs typeface="Lato Light"/>
                <a:sym typeface="Lato Light"/>
              </a:defRPr>
            </a:lvl7pPr>
            <a:lvl8pPr lvl="7" rtl="0" algn="r">
              <a:buNone/>
              <a:defRPr sz="1300">
                <a:solidFill>
                  <a:schemeClr val="lt1"/>
                </a:solidFill>
                <a:latin typeface="Lato Light"/>
                <a:ea typeface="Lato Light"/>
                <a:cs typeface="Lato Light"/>
                <a:sym typeface="Lato Light"/>
              </a:defRPr>
            </a:lvl8pPr>
            <a:lvl9pPr lvl="8" rtl="0" algn="r">
              <a:buNone/>
              <a:defRPr sz="1300">
                <a:solidFill>
                  <a:schemeClr val="lt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knoxschools.instructure.com/" TargetMode="External"/><Relationship Id="rId4" Type="http://schemas.openxmlformats.org/officeDocument/2006/relationships/image" Target="../media/image8.png"/><Relationship Id="rId5"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id="93" name="Google Shape;93;p13"/>
          <p:cNvPicPr preferRelativeResize="0"/>
          <p:nvPr/>
        </p:nvPicPr>
        <p:blipFill>
          <a:blip r:embed="rId3">
            <a:alphaModFix/>
          </a:blip>
          <a:stretch>
            <a:fillRect/>
          </a:stretch>
        </p:blipFill>
        <p:spPr>
          <a:xfrm>
            <a:off x="6499225" y="2864499"/>
            <a:ext cx="2009800" cy="1982425"/>
          </a:xfrm>
          <a:prstGeom prst="rect">
            <a:avLst/>
          </a:prstGeom>
          <a:noFill/>
          <a:ln>
            <a:noFill/>
          </a:ln>
        </p:spPr>
      </p:pic>
      <p:sp>
        <p:nvSpPr>
          <p:cNvPr id="94" name="Google Shape;94;p13"/>
          <p:cNvSpPr txBox="1"/>
          <p:nvPr>
            <p:ph type="ctrTitle"/>
          </p:nvPr>
        </p:nvSpPr>
        <p:spPr>
          <a:xfrm>
            <a:off x="344875" y="805450"/>
            <a:ext cx="7735200" cy="24363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en"/>
              <a:t>Getting Started with Canvas for Students</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2"/>
          <p:cNvSpPr txBox="1"/>
          <p:nvPr>
            <p:ph type="title"/>
          </p:nvPr>
        </p:nvSpPr>
        <p:spPr>
          <a:xfrm>
            <a:off x="684150" y="195225"/>
            <a:ext cx="7183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000"/>
              <a:t>Course Navigation Language</a:t>
            </a:r>
            <a:endParaRPr sz="4000"/>
          </a:p>
        </p:txBody>
      </p:sp>
      <p:sp>
        <p:nvSpPr>
          <p:cNvPr id="162" name="Google Shape;162;p22"/>
          <p:cNvSpPr txBox="1"/>
          <p:nvPr>
            <p:ph idx="1" type="body"/>
          </p:nvPr>
        </p:nvSpPr>
        <p:spPr>
          <a:xfrm>
            <a:off x="1077650" y="1576550"/>
            <a:ext cx="1786500" cy="1248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Lato"/>
                <a:ea typeface="Lato"/>
                <a:cs typeface="Lato"/>
                <a:sym typeface="Lato"/>
              </a:rPr>
              <a:t>Modules</a:t>
            </a:r>
            <a:endParaRPr b="1">
              <a:latin typeface="Lato"/>
              <a:ea typeface="Lato"/>
              <a:cs typeface="Lato"/>
              <a:sym typeface="Lato"/>
            </a:endParaRPr>
          </a:p>
          <a:p>
            <a:pPr indent="0" lvl="0" marL="0" rtl="0" algn="l">
              <a:spcBef>
                <a:spcPts val="600"/>
              </a:spcBef>
              <a:spcAft>
                <a:spcPts val="0"/>
              </a:spcAft>
              <a:buNone/>
            </a:pPr>
            <a:r>
              <a:rPr lang="en" sz="1200"/>
              <a:t>Modules organize content into units, weeks, or other chosen organizational methods. They house assignments, discussions, quizzes, and pages. </a:t>
            </a:r>
            <a:endParaRPr sz="1200"/>
          </a:p>
        </p:txBody>
      </p:sp>
      <p:sp>
        <p:nvSpPr>
          <p:cNvPr id="163" name="Google Shape;163;p22"/>
          <p:cNvSpPr txBox="1"/>
          <p:nvPr>
            <p:ph idx="2" type="body"/>
          </p:nvPr>
        </p:nvSpPr>
        <p:spPr>
          <a:xfrm>
            <a:off x="3371413" y="1576550"/>
            <a:ext cx="1786500" cy="1248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Lato"/>
                <a:ea typeface="Lato"/>
                <a:cs typeface="Lato"/>
                <a:sym typeface="Lato"/>
              </a:rPr>
              <a:t>Quizzes </a:t>
            </a:r>
            <a:endParaRPr b="1">
              <a:latin typeface="Lato"/>
              <a:ea typeface="Lato"/>
              <a:cs typeface="Lato"/>
              <a:sym typeface="Lato"/>
            </a:endParaRPr>
          </a:p>
          <a:p>
            <a:pPr indent="0" lvl="0" marL="0" rtl="0" algn="l">
              <a:spcBef>
                <a:spcPts val="600"/>
              </a:spcBef>
              <a:spcAft>
                <a:spcPts val="0"/>
              </a:spcAft>
              <a:buNone/>
            </a:pPr>
            <a:r>
              <a:rPr lang="en" sz="1200"/>
              <a:t>Quizzes can be graded or set up as surveys or practice. Be sure to read the quiz directions to find out how many attempts are possible and other possible quiz features.</a:t>
            </a:r>
            <a:endParaRPr sz="1200"/>
          </a:p>
        </p:txBody>
      </p:sp>
      <p:sp>
        <p:nvSpPr>
          <p:cNvPr id="164" name="Google Shape;164;p22"/>
          <p:cNvSpPr txBox="1"/>
          <p:nvPr>
            <p:ph idx="3" type="body"/>
          </p:nvPr>
        </p:nvSpPr>
        <p:spPr>
          <a:xfrm>
            <a:off x="5665200" y="1576550"/>
            <a:ext cx="1786500" cy="1248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Lato"/>
                <a:ea typeface="Lato"/>
                <a:cs typeface="Lato"/>
                <a:sym typeface="Lato"/>
              </a:rPr>
              <a:t>Assignments</a:t>
            </a:r>
            <a:endParaRPr b="1">
              <a:latin typeface="Lato"/>
              <a:ea typeface="Lato"/>
              <a:cs typeface="Lato"/>
              <a:sym typeface="Lato"/>
            </a:endParaRPr>
          </a:p>
          <a:p>
            <a:pPr indent="0" lvl="0" marL="0" rtl="0" algn="l">
              <a:spcBef>
                <a:spcPts val="600"/>
              </a:spcBef>
              <a:spcAft>
                <a:spcPts val="0"/>
              </a:spcAft>
              <a:buNone/>
            </a:pPr>
            <a:r>
              <a:rPr lang="en" sz="1200"/>
              <a:t>These are assigned to students for graded or ungraded submissions. Various file types can be submitted for teacher feedback.</a:t>
            </a:r>
            <a:endParaRPr sz="1200"/>
          </a:p>
          <a:p>
            <a:pPr indent="0" lvl="0" marL="0" rtl="0" algn="l">
              <a:spcBef>
                <a:spcPts val="600"/>
              </a:spcBef>
              <a:spcAft>
                <a:spcPts val="0"/>
              </a:spcAft>
              <a:buNone/>
            </a:pPr>
            <a:r>
              <a:t/>
            </a:r>
            <a:endParaRPr sz="1200"/>
          </a:p>
        </p:txBody>
      </p:sp>
      <p:sp>
        <p:nvSpPr>
          <p:cNvPr id="165" name="Google Shape;165;p2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latin typeface="Lato Light"/>
                <a:ea typeface="Lato Light"/>
                <a:cs typeface="Lato Light"/>
                <a:sym typeface="Lato Light"/>
              </a:rPr>
              <a:t>‹#›</a:t>
            </a:fld>
            <a:endParaRPr>
              <a:latin typeface="Lato Light"/>
              <a:ea typeface="Lato Light"/>
              <a:cs typeface="Lato Light"/>
              <a:sym typeface="Lato Light"/>
            </a:endParaRPr>
          </a:p>
        </p:txBody>
      </p:sp>
      <p:sp>
        <p:nvSpPr>
          <p:cNvPr id="166" name="Google Shape;166;p22"/>
          <p:cNvSpPr txBox="1"/>
          <p:nvPr>
            <p:ph idx="1" type="body"/>
          </p:nvPr>
        </p:nvSpPr>
        <p:spPr>
          <a:xfrm>
            <a:off x="1077650" y="3254425"/>
            <a:ext cx="1786500" cy="1248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Lato"/>
                <a:ea typeface="Lato"/>
                <a:cs typeface="Lato"/>
                <a:sym typeface="Lato"/>
              </a:rPr>
              <a:t>Discussions</a:t>
            </a:r>
            <a:endParaRPr b="1">
              <a:latin typeface="Lato"/>
              <a:ea typeface="Lato"/>
              <a:cs typeface="Lato"/>
              <a:sym typeface="Lato"/>
            </a:endParaRPr>
          </a:p>
          <a:p>
            <a:pPr indent="0" lvl="0" marL="0" rtl="0" algn="l">
              <a:spcBef>
                <a:spcPts val="600"/>
              </a:spcBef>
              <a:spcAft>
                <a:spcPts val="0"/>
              </a:spcAft>
              <a:buNone/>
            </a:pPr>
            <a:r>
              <a:rPr lang="en" sz="1200"/>
              <a:t>Discussions allow for student feedback and collaboration. Teacher settings can allow for customization of student replies. They can be set to graded or ungraded. </a:t>
            </a:r>
            <a:endParaRPr sz="1200"/>
          </a:p>
        </p:txBody>
      </p:sp>
      <p:sp>
        <p:nvSpPr>
          <p:cNvPr id="167" name="Google Shape;167;p22"/>
          <p:cNvSpPr txBox="1"/>
          <p:nvPr>
            <p:ph idx="2" type="body"/>
          </p:nvPr>
        </p:nvSpPr>
        <p:spPr>
          <a:xfrm>
            <a:off x="3371413" y="3254425"/>
            <a:ext cx="1786500" cy="1248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Lato"/>
                <a:ea typeface="Lato"/>
                <a:cs typeface="Lato"/>
                <a:sym typeface="Lato"/>
              </a:rPr>
              <a:t>Announcements</a:t>
            </a:r>
            <a:endParaRPr b="1">
              <a:latin typeface="Lato"/>
              <a:ea typeface="Lato"/>
              <a:cs typeface="Lato"/>
              <a:sym typeface="Lato"/>
            </a:endParaRPr>
          </a:p>
          <a:p>
            <a:pPr indent="0" lvl="0" marL="0" rtl="0" algn="l">
              <a:spcBef>
                <a:spcPts val="600"/>
              </a:spcBef>
              <a:spcAft>
                <a:spcPts val="0"/>
              </a:spcAft>
              <a:buNone/>
            </a:pPr>
            <a:r>
              <a:rPr lang="en" sz="1200"/>
              <a:t>Announcements are messages from your teacher to you. Watch for announcements for important dates and scheduled events.</a:t>
            </a:r>
            <a:endParaRPr sz="1200"/>
          </a:p>
        </p:txBody>
      </p:sp>
      <p:sp>
        <p:nvSpPr>
          <p:cNvPr id="168" name="Google Shape;168;p22"/>
          <p:cNvSpPr txBox="1"/>
          <p:nvPr>
            <p:ph idx="3" type="body"/>
          </p:nvPr>
        </p:nvSpPr>
        <p:spPr>
          <a:xfrm>
            <a:off x="5665175" y="3254425"/>
            <a:ext cx="1786500" cy="1248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Lato"/>
                <a:ea typeface="Lato"/>
                <a:cs typeface="Lato"/>
                <a:sym typeface="Lato"/>
              </a:rPr>
              <a:t>To Do</a:t>
            </a:r>
            <a:endParaRPr b="1">
              <a:latin typeface="Lato"/>
              <a:ea typeface="Lato"/>
              <a:cs typeface="Lato"/>
              <a:sym typeface="Lato"/>
            </a:endParaRPr>
          </a:p>
          <a:p>
            <a:pPr indent="0" lvl="0" marL="0" rtl="0" algn="l">
              <a:spcBef>
                <a:spcPts val="600"/>
              </a:spcBef>
              <a:spcAft>
                <a:spcPts val="0"/>
              </a:spcAft>
              <a:buNone/>
            </a:pPr>
            <a:r>
              <a:rPr lang="en" sz="1200"/>
              <a:t>On the right side of your homepage, will be an updated to do list of upcoming work that needs to be completed.</a:t>
            </a:r>
            <a:endParaRPr sz="1200"/>
          </a:p>
          <a:p>
            <a:pPr indent="0" lvl="0" marL="0" rtl="0" algn="l">
              <a:spcBef>
                <a:spcPts val="600"/>
              </a:spcBef>
              <a:spcAft>
                <a:spcPts val="0"/>
              </a:spcAft>
              <a:buNone/>
            </a:pPr>
            <a:r>
              <a:t/>
            </a:r>
            <a:endParaRPr b="1"/>
          </a:p>
          <a:p>
            <a:pPr indent="0" lvl="0" marL="0" rtl="0" algn="l">
              <a:spcBef>
                <a:spcPts val="600"/>
              </a:spcBef>
              <a:spcAft>
                <a:spcPts val="0"/>
              </a:spcAft>
              <a:buNone/>
            </a:pPr>
            <a:r>
              <a:t/>
            </a:r>
            <a:endParaRPr b="1"/>
          </a:p>
          <a:p>
            <a:pPr indent="0" lvl="0" marL="0" rtl="0" algn="l">
              <a:spcBef>
                <a:spcPts val="600"/>
              </a:spcBef>
              <a:spcAft>
                <a:spcPts val="0"/>
              </a:spcAft>
              <a:buNone/>
            </a:pPr>
            <a:r>
              <a:rPr lang="en" sz="1200"/>
              <a:t> </a:t>
            </a:r>
            <a:endParaRPr sz="1200"/>
          </a:p>
          <a:p>
            <a:pPr indent="0" lvl="0" marL="0" rtl="0" algn="l">
              <a:spcBef>
                <a:spcPts val="600"/>
              </a:spcBef>
              <a:spcAft>
                <a:spcPts val="0"/>
              </a:spcAft>
              <a:buNone/>
            </a:pPr>
            <a:r>
              <a:t/>
            </a:r>
            <a:endParaRPr sz="1200"/>
          </a:p>
        </p:txBody>
      </p:sp>
      <p:sp>
        <p:nvSpPr>
          <p:cNvPr id="169" name="Google Shape;169;p22"/>
          <p:cNvSpPr txBox="1"/>
          <p:nvPr/>
        </p:nvSpPr>
        <p:spPr>
          <a:xfrm>
            <a:off x="618025" y="954375"/>
            <a:ext cx="7547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Light"/>
                <a:ea typeface="Lato Light"/>
                <a:cs typeface="Lato Light"/>
                <a:sym typeface="Lato Light"/>
              </a:rPr>
              <a:t>Students can only see what the teacher has chosen for you to see. </a:t>
            </a:r>
            <a:endParaRPr>
              <a:latin typeface="Lato Light"/>
              <a:ea typeface="Lato Light"/>
              <a:cs typeface="Lato Light"/>
              <a:sym typeface="Lato Light"/>
            </a:endParaRPr>
          </a:p>
          <a:p>
            <a:pPr indent="0" lvl="0" marL="0" rtl="0" algn="l">
              <a:spcBef>
                <a:spcPts val="0"/>
              </a:spcBef>
              <a:spcAft>
                <a:spcPts val="0"/>
              </a:spcAft>
              <a:buNone/>
            </a:pPr>
            <a:r>
              <a:rPr lang="en">
                <a:latin typeface="Lato Light"/>
                <a:ea typeface="Lato Light"/>
                <a:cs typeface="Lato Light"/>
                <a:sym typeface="Lato Light"/>
              </a:rPr>
              <a:t>If you don’t see these items, that is okay. </a:t>
            </a:r>
            <a:endParaRPr>
              <a:latin typeface="Lato Light"/>
              <a:ea typeface="Lato Light"/>
              <a:cs typeface="Lato Light"/>
              <a:sym typeface="Lat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3"/>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How do I Navigate a Module? </a:t>
            </a:r>
            <a:endParaRPr/>
          </a:p>
        </p:txBody>
      </p:sp>
      <p:sp>
        <p:nvSpPr>
          <p:cNvPr id="175" name="Google Shape;175;p23"/>
          <p:cNvSpPr txBox="1"/>
          <p:nvPr>
            <p:ph idx="1" type="body"/>
          </p:nvPr>
        </p:nvSpPr>
        <p:spPr>
          <a:xfrm>
            <a:off x="737850" y="1475700"/>
            <a:ext cx="6034500" cy="1386300"/>
          </a:xfrm>
          <a:prstGeom prst="rect">
            <a:avLst/>
          </a:prstGeom>
        </p:spPr>
        <p:txBody>
          <a:bodyPr anchorCtr="0" anchor="t" bIns="0" lIns="0" spcFirstLastPara="1" rIns="0" wrap="square" tIns="0">
            <a:noAutofit/>
          </a:bodyPr>
          <a:lstStyle/>
          <a:p>
            <a:pPr indent="-381000" lvl="0" marL="457200" rtl="0" algn="l">
              <a:spcBef>
                <a:spcPts val="600"/>
              </a:spcBef>
              <a:spcAft>
                <a:spcPts val="0"/>
              </a:spcAft>
              <a:buClr>
                <a:srgbClr val="000000"/>
              </a:buClr>
              <a:buSzPts val="2400"/>
              <a:buChar char="◦"/>
            </a:pPr>
            <a:r>
              <a:rPr lang="en"/>
              <a:t>Once you get started in a Module, you will be able to select the Next or Previous buttons at the bottom of the page. </a:t>
            </a:r>
            <a:endParaRPr/>
          </a:p>
        </p:txBody>
      </p:sp>
      <p:sp>
        <p:nvSpPr>
          <p:cNvPr id="176" name="Google Shape;176;p2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77" name="Google Shape;177;p23"/>
          <p:cNvPicPr preferRelativeResize="0"/>
          <p:nvPr/>
        </p:nvPicPr>
        <p:blipFill>
          <a:blip r:embed="rId3">
            <a:alphaModFix/>
          </a:blip>
          <a:stretch>
            <a:fillRect/>
          </a:stretch>
        </p:blipFill>
        <p:spPr>
          <a:xfrm>
            <a:off x="1095875" y="3303525"/>
            <a:ext cx="1844934" cy="988800"/>
          </a:xfrm>
          <a:prstGeom prst="rect">
            <a:avLst/>
          </a:prstGeom>
          <a:noFill/>
          <a:ln>
            <a:noFill/>
          </a:ln>
        </p:spPr>
      </p:pic>
      <p:pic>
        <p:nvPicPr>
          <p:cNvPr id="178" name="Google Shape;178;p23"/>
          <p:cNvPicPr preferRelativeResize="0"/>
          <p:nvPr/>
        </p:nvPicPr>
        <p:blipFill>
          <a:blip r:embed="rId4">
            <a:alphaModFix/>
          </a:blip>
          <a:stretch>
            <a:fillRect/>
          </a:stretch>
        </p:blipFill>
        <p:spPr>
          <a:xfrm>
            <a:off x="5150715" y="3389525"/>
            <a:ext cx="1621635" cy="98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4"/>
          <p:cNvSpPr txBox="1"/>
          <p:nvPr>
            <p:ph type="title"/>
          </p:nvPr>
        </p:nvSpPr>
        <p:spPr>
          <a:xfrm>
            <a:off x="737850" y="2688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600"/>
              <a:t>Rich Content Editor</a:t>
            </a:r>
            <a:endParaRPr sz="3900"/>
          </a:p>
        </p:txBody>
      </p:sp>
      <p:sp>
        <p:nvSpPr>
          <p:cNvPr id="184" name="Google Shape;184;p24"/>
          <p:cNvSpPr txBox="1"/>
          <p:nvPr>
            <p:ph idx="1" type="body"/>
          </p:nvPr>
        </p:nvSpPr>
        <p:spPr>
          <a:xfrm>
            <a:off x="737850" y="1796650"/>
            <a:ext cx="6795000" cy="2722200"/>
          </a:xfrm>
          <a:prstGeom prst="rect">
            <a:avLst/>
          </a:prstGeom>
        </p:spPr>
        <p:txBody>
          <a:bodyPr anchorCtr="0" anchor="t" bIns="0" lIns="0" spcFirstLastPara="1" rIns="0" wrap="square" tIns="0">
            <a:noAutofit/>
          </a:bodyPr>
          <a:lstStyle/>
          <a:p>
            <a:pPr indent="-355600" lvl="0" marL="457200" rtl="0" algn="l">
              <a:spcBef>
                <a:spcPts val="600"/>
              </a:spcBef>
              <a:spcAft>
                <a:spcPts val="0"/>
              </a:spcAft>
              <a:buClr>
                <a:srgbClr val="000000"/>
              </a:buClr>
              <a:buSzPts val="2000"/>
              <a:buAutoNum type="arabicPeriod"/>
            </a:pPr>
            <a:r>
              <a:rPr lang="en" sz="2000"/>
              <a:t>Anytime you type in Canvas, you will get this toolbar. </a:t>
            </a:r>
            <a:endParaRPr sz="2000"/>
          </a:p>
          <a:p>
            <a:pPr indent="-355600" lvl="0" marL="457200" rtl="0" algn="l">
              <a:spcBef>
                <a:spcPts val="0"/>
              </a:spcBef>
              <a:spcAft>
                <a:spcPts val="0"/>
              </a:spcAft>
              <a:buClr>
                <a:srgbClr val="000000"/>
              </a:buClr>
              <a:buSzPts val="2000"/>
              <a:buAutoNum type="arabicPeriod"/>
            </a:pPr>
            <a:r>
              <a:rPr lang="en" sz="2000"/>
              <a:t>You can make change the font size or make the text bold (</a:t>
            </a:r>
            <a:r>
              <a:rPr b="1" lang="en" sz="2000">
                <a:latin typeface="Lato"/>
                <a:ea typeface="Lato"/>
                <a:cs typeface="Lato"/>
                <a:sym typeface="Lato"/>
              </a:rPr>
              <a:t>B</a:t>
            </a:r>
            <a:r>
              <a:rPr lang="en" sz="2000"/>
              <a:t>), italicized (</a:t>
            </a:r>
            <a:r>
              <a:rPr i="1" lang="en" sz="2000"/>
              <a:t>I</a:t>
            </a:r>
            <a:r>
              <a:rPr lang="en" sz="2000"/>
              <a:t>), or Underlined (</a:t>
            </a:r>
            <a:r>
              <a:rPr lang="en" sz="2000" u="sng"/>
              <a:t>U</a:t>
            </a:r>
            <a:r>
              <a:rPr lang="en" sz="2000"/>
              <a:t>).</a:t>
            </a:r>
            <a:endParaRPr sz="2000"/>
          </a:p>
          <a:p>
            <a:pPr indent="-355600" lvl="0" marL="457200" rtl="0" algn="l">
              <a:spcBef>
                <a:spcPts val="0"/>
              </a:spcBef>
              <a:spcAft>
                <a:spcPts val="0"/>
              </a:spcAft>
              <a:buClr>
                <a:srgbClr val="000000"/>
              </a:buClr>
              <a:buSzPts val="2000"/>
              <a:buAutoNum type="arabicPeriod"/>
            </a:pPr>
            <a:r>
              <a:rPr lang="en" sz="2000"/>
              <a:t>You can change the color, highlight words, or super/subscript. </a:t>
            </a:r>
            <a:endParaRPr sz="2000"/>
          </a:p>
          <a:p>
            <a:pPr indent="-355600" lvl="0" marL="457200" rtl="0" algn="l">
              <a:spcBef>
                <a:spcPts val="0"/>
              </a:spcBef>
              <a:spcAft>
                <a:spcPts val="0"/>
              </a:spcAft>
              <a:buClr>
                <a:srgbClr val="000000"/>
              </a:buClr>
              <a:buSzPts val="2000"/>
              <a:buAutoNum type="arabicPeriod"/>
            </a:pPr>
            <a:r>
              <a:rPr lang="en" sz="2000"/>
              <a:t>Align (center, left or right) your text or create bullets</a:t>
            </a:r>
            <a:endParaRPr sz="2000"/>
          </a:p>
          <a:p>
            <a:pPr indent="-355600" lvl="0" marL="457200" rtl="0" algn="l">
              <a:spcBef>
                <a:spcPts val="0"/>
              </a:spcBef>
              <a:spcAft>
                <a:spcPts val="0"/>
              </a:spcAft>
              <a:buClr>
                <a:srgbClr val="000000"/>
              </a:buClr>
              <a:buSzPts val="2000"/>
              <a:buAutoNum type="arabicPeriod"/>
            </a:pPr>
            <a:r>
              <a:rPr lang="en" sz="2000"/>
              <a:t>Add hyperlinks, images, media, or documents. </a:t>
            </a:r>
            <a:endParaRPr sz="2000"/>
          </a:p>
          <a:p>
            <a:pPr indent="-355600" lvl="0" marL="457200" rtl="0" algn="l">
              <a:spcBef>
                <a:spcPts val="0"/>
              </a:spcBef>
              <a:spcAft>
                <a:spcPts val="0"/>
              </a:spcAft>
              <a:buClr>
                <a:srgbClr val="000000"/>
              </a:buClr>
              <a:buSzPts val="2000"/>
              <a:buAutoNum type="arabicPeriod"/>
            </a:pPr>
            <a:r>
              <a:rPr lang="en" sz="2000"/>
              <a:t>Insert table, math equations, and other connected items (under the plug like Google Drive). </a:t>
            </a:r>
            <a:endParaRPr sz="2000"/>
          </a:p>
          <a:p>
            <a:pPr indent="0" lvl="0" marL="0" rtl="0" algn="l">
              <a:spcBef>
                <a:spcPts val="600"/>
              </a:spcBef>
              <a:spcAft>
                <a:spcPts val="0"/>
              </a:spcAft>
              <a:buNone/>
            </a:pPr>
            <a:r>
              <a:t/>
            </a:r>
            <a:endParaRPr sz="2000"/>
          </a:p>
        </p:txBody>
      </p:sp>
      <p:sp>
        <p:nvSpPr>
          <p:cNvPr id="185" name="Google Shape;185;p2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86" name="Google Shape;186;p24"/>
          <p:cNvPicPr preferRelativeResize="0"/>
          <p:nvPr/>
        </p:nvPicPr>
        <p:blipFill>
          <a:blip r:embed="rId3">
            <a:alphaModFix/>
          </a:blip>
          <a:stretch>
            <a:fillRect/>
          </a:stretch>
        </p:blipFill>
        <p:spPr>
          <a:xfrm>
            <a:off x="307825" y="1247925"/>
            <a:ext cx="7956338" cy="393600"/>
          </a:xfrm>
          <a:prstGeom prst="rect">
            <a:avLst/>
          </a:prstGeom>
          <a:noFill/>
          <a:ln>
            <a:noFill/>
          </a:ln>
        </p:spPr>
      </p:pic>
      <p:sp>
        <p:nvSpPr>
          <p:cNvPr id="187" name="Google Shape;187;p24"/>
          <p:cNvSpPr txBox="1"/>
          <p:nvPr/>
        </p:nvSpPr>
        <p:spPr>
          <a:xfrm>
            <a:off x="675400" y="1013125"/>
            <a:ext cx="311700" cy="2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Light"/>
              <a:ea typeface="Lato Light"/>
              <a:cs typeface="Lato Light"/>
              <a:sym typeface="Lato Light"/>
            </a:endParaRPr>
          </a:p>
        </p:txBody>
      </p:sp>
      <p:sp>
        <p:nvSpPr>
          <p:cNvPr id="188" name="Google Shape;188;p24"/>
          <p:cNvSpPr/>
          <p:nvPr/>
        </p:nvSpPr>
        <p:spPr>
          <a:xfrm>
            <a:off x="1298850" y="1077200"/>
            <a:ext cx="376800" cy="324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2</a:t>
            </a:r>
            <a:endParaRPr/>
          </a:p>
        </p:txBody>
      </p:sp>
      <p:sp>
        <p:nvSpPr>
          <p:cNvPr id="189" name="Google Shape;189;p24"/>
          <p:cNvSpPr/>
          <p:nvPr/>
        </p:nvSpPr>
        <p:spPr>
          <a:xfrm>
            <a:off x="2880000" y="1077200"/>
            <a:ext cx="376800" cy="324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3</a:t>
            </a:r>
            <a:endParaRPr/>
          </a:p>
        </p:txBody>
      </p:sp>
      <p:sp>
        <p:nvSpPr>
          <p:cNvPr id="190" name="Google Shape;190;p24"/>
          <p:cNvSpPr/>
          <p:nvPr/>
        </p:nvSpPr>
        <p:spPr>
          <a:xfrm>
            <a:off x="4154775" y="1077200"/>
            <a:ext cx="376800" cy="324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4</a:t>
            </a:r>
            <a:endParaRPr/>
          </a:p>
        </p:txBody>
      </p:sp>
      <p:sp>
        <p:nvSpPr>
          <p:cNvPr id="191" name="Google Shape;191;p24"/>
          <p:cNvSpPr/>
          <p:nvPr/>
        </p:nvSpPr>
        <p:spPr>
          <a:xfrm>
            <a:off x="5582738" y="1077200"/>
            <a:ext cx="376800" cy="324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5</a:t>
            </a:r>
            <a:endParaRPr/>
          </a:p>
        </p:txBody>
      </p:sp>
      <p:sp>
        <p:nvSpPr>
          <p:cNvPr id="192" name="Google Shape;192;p24"/>
          <p:cNvSpPr/>
          <p:nvPr/>
        </p:nvSpPr>
        <p:spPr>
          <a:xfrm>
            <a:off x="7010700" y="1077200"/>
            <a:ext cx="376800" cy="324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6</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5"/>
          <p:cNvSpPr txBox="1"/>
          <p:nvPr>
            <p:ph type="title"/>
          </p:nvPr>
        </p:nvSpPr>
        <p:spPr>
          <a:xfrm>
            <a:off x="737850" y="517525"/>
            <a:ext cx="75561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600"/>
              <a:t>How do I reply to a discussion?</a:t>
            </a:r>
            <a:endParaRPr sz="3600"/>
          </a:p>
        </p:txBody>
      </p:sp>
      <p:sp>
        <p:nvSpPr>
          <p:cNvPr id="198" name="Google Shape;198;p25"/>
          <p:cNvSpPr txBox="1"/>
          <p:nvPr>
            <p:ph idx="1" type="body"/>
          </p:nvPr>
        </p:nvSpPr>
        <p:spPr>
          <a:xfrm>
            <a:off x="737850" y="1475700"/>
            <a:ext cx="6764700" cy="1193400"/>
          </a:xfrm>
          <a:prstGeom prst="rect">
            <a:avLst/>
          </a:prstGeom>
        </p:spPr>
        <p:txBody>
          <a:bodyPr anchorCtr="0" anchor="t" bIns="0" lIns="0" spcFirstLastPara="1" rIns="0" wrap="square" tIns="0">
            <a:noAutofit/>
          </a:bodyPr>
          <a:lstStyle/>
          <a:p>
            <a:pPr indent="-355600" lvl="0" marL="457200" rtl="0" algn="l">
              <a:spcBef>
                <a:spcPts val="600"/>
              </a:spcBef>
              <a:spcAft>
                <a:spcPts val="0"/>
              </a:spcAft>
              <a:buClr>
                <a:srgbClr val="000000"/>
              </a:buClr>
              <a:buSzPts val="2000"/>
              <a:buChar char="◦"/>
            </a:pPr>
            <a:r>
              <a:rPr lang="en" sz="2000"/>
              <a:t>Your teacher will give you specific instructions based on how they set-up the discussion. </a:t>
            </a:r>
            <a:endParaRPr sz="2000"/>
          </a:p>
          <a:p>
            <a:pPr indent="-355600" lvl="0" marL="457200" rtl="0" algn="l">
              <a:spcBef>
                <a:spcPts val="0"/>
              </a:spcBef>
              <a:spcAft>
                <a:spcPts val="0"/>
              </a:spcAft>
              <a:buClr>
                <a:srgbClr val="000000"/>
              </a:buClr>
              <a:buSzPts val="2000"/>
              <a:buChar char="◦"/>
            </a:pPr>
            <a:r>
              <a:rPr lang="en" sz="2000"/>
              <a:t>Select the reply button under the topic.</a:t>
            </a:r>
            <a:r>
              <a:rPr lang="en"/>
              <a:t> </a:t>
            </a:r>
            <a:endParaRPr/>
          </a:p>
        </p:txBody>
      </p:sp>
      <p:sp>
        <p:nvSpPr>
          <p:cNvPr id="199" name="Google Shape;199;p2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00" name="Google Shape;200;p25"/>
          <p:cNvPicPr preferRelativeResize="0"/>
          <p:nvPr/>
        </p:nvPicPr>
        <p:blipFill>
          <a:blip r:embed="rId3">
            <a:alphaModFix/>
          </a:blip>
          <a:stretch>
            <a:fillRect/>
          </a:stretch>
        </p:blipFill>
        <p:spPr>
          <a:xfrm>
            <a:off x="1194100" y="2523000"/>
            <a:ext cx="5669250" cy="1907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6"/>
          <p:cNvSpPr txBox="1"/>
          <p:nvPr>
            <p:ph type="title"/>
          </p:nvPr>
        </p:nvSpPr>
        <p:spPr>
          <a:xfrm>
            <a:off x="737850" y="517525"/>
            <a:ext cx="75561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600"/>
              <a:t>How do I reply to a discussion(2)?</a:t>
            </a:r>
            <a:endParaRPr sz="3600"/>
          </a:p>
        </p:txBody>
      </p:sp>
      <p:sp>
        <p:nvSpPr>
          <p:cNvPr id="206" name="Google Shape;206;p26"/>
          <p:cNvSpPr txBox="1"/>
          <p:nvPr>
            <p:ph idx="1" type="body"/>
          </p:nvPr>
        </p:nvSpPr>
        <p:spPr>
          <a:xfrm>
            <a:off x="737850" y="1475700"/>
            <a:ext cx="6764700" cy="1193400"/>
          </a:xfrm>
          <a:prstGeom prst="rect">
            <a:avLst/>
          </a:prstGeom>
        </p:spPr>
        <p:txBody>
          <a:bodyPr anchorCtr="0" anchor="t" bIns="0" lIns="0" spcFirstLastPara="1" rIns="0" wrap="square" tIns="0">
            <a:noAutofit/>
          </a:bodyPr>
          <a:lstStyle/>
          <a:p>
            <a:pPr indent="-355600" lvl="0" marL="457200" rtl="0" algn="l">
              <a:spcBef>
                <a:spcPts val="600"/>
              </a:spcBef>
              <a:spcAft>
                <a:spcPts val="0"/>
              </a:spcAft>
              <a:buClr>
                <a:srgbClr val="000000"/>
              </a:buClr>
              <a:buSzPts val="2000"/>
              <a:buChar char="◦"/>
            </a:pPr>
            <a:r>
              <a:rPr lang="en" sz="2000"/>
              <a:t>Just type in the text box using the Rich Content Editor. You can attach a file too. </a:t>
            </a:r>
            <a:endParaRPr sz="2000"/>
          </a:p>
          <a:p>
            <a:pPr indent="-355600" lvl="0" marL="457200" rtl="0" algn="l">
              <a:spcBef>
                <a:spcPts val="0"/>
              </a:spcBef>
              <a:spcAft>
                <a:spcPts val="0"/>
              </a:spcAft>
              <a:buClr>
                <a:srgbClr val="000000"/>
              </a:buClr>
              <a:buSzPts val="2000"/>
              <a:buChar char="◦"/>
            </a:pPr>
            <a:r>
              <a:rPr lang="en" sz="2000"/>
              <a:t>Post Reply. </a:t>
            </a:r>
            <a:endParaRPr sz="2000"/>
          </a:p>
        </p:txBody>
      </p:sp>
      <p:sp>
        <p:nvSpPr>
          <p:cNvPr id="207" name="Google Shape;207;p2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08" name="Google Shape;208;p26"/>
          <p:cNvPicPr preferRelativeResize="0"/>
          <p:nvPr/>
        </p:nvPicPr>
        <p:blipFill>
          <a:blip r:embed="rId3">
            <a:alphaModFix/>
          </a:blip>
          <a:stretch>
            <a:fillRect/>
          </a:stretch>
        </p:blipFill>
        <p:spPr>
          <a:xfrm>
            <a:off x="1044600" y="2821500"/>
            <a:ext cx="6457950" cy="2085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7"/>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600"/>
              <a:t>How Do I Take a Quiz? </a:t>
            </a:r>
            <a:endParaRPr sz="3600"/>
          </a:p>
        </p:txBody>
      </p:sp>
      <p:sp>
        <p:nvSpPr>
          <p:cNvPr id="214" name="Google Shape;214;p27"/>
          <p:cNvSpPr txBox="1"/>
          <p:nvPr>
            <p:ph idx="1" type="body"/>
          </p:nvPr>
        </p:nvSpPr>
        <p:spPr>
          <a:xfrm>
            <a:off x="737850" y="1475700"/>
            <a:ext cx="2891700" cy="2936700"/>
          </a:xfrm>
          <a:prstGeom prst="rect">
            <a:avLst/>
          </a:prstGeom>
        </p:spPr>
        <p:txBody>
          <a:bodyPr anchorCtr="0" anchor="t" bIns="0" lIns="0" spcFirstLastPara="1" rIns="0" wrap="square" tIns="0">
            <a:noAutofit/>
          </a:bodyPr>
          <a:lstStyle/>
          <a:p>
            <a:pPr indent="-355600" lvl="0" marL="457200" rtl="0" algn="l">
              <a:spcBef>
                <a:spcPts val="600"/>
              </a:spcBef>
              <a:spcAft>
                <a:spcPts val="0"/>
              </a:spcAft>
              <a:buClr>
                <a:srgbClr val="000000"/>
              </a:buClr>
              <a:buSzPts val="2000"/>
              <a:buChar char="◦"/>
            </a:pPr>
            <a:r>
              <a:rPr lang="en"/>
              <a:t>Your teacher might use Quiz or New Quizzes. </a:t>
            </a:r>
            <a:endParaRPr/>
          </a:p>
          <a:p>
            <a:pPr indent="-355600" lvl="0" marL="457200" rtl="0" algn="l">
              <a:spcBef>
                <a:spcPts val="0"/>
              </a:spcBef>
              <a:spcAft>
                <a:spcPts val="0"/>
              </a:spcAft>
              <a:buClr>
                <a:srgbClr val="000000"/>
              </a:buClr>
              <a:buSzPts val="2000"/>
              <a:buChar char="◦"/>
            </a:pPr>
            <a:r>
              <a:rPr lang="en"/>
              <a:t>If they use a traditional quiz, you will select Take  the Quiz to begin. </a:t>
            </a:r>
            <a:endParaRPr/>
          </a:p>
        </p:txBody>
      </p:sp>
      <p:sp>
        <p:nvSpPr>
          <p:cNvPr id="215" name="Google Shape;215;p2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16" name="Google Shape;216;p27"/>
          <p:cNvPicPr preferRelativeResize="0"/>
          <p:nvPr/>
        </p:nvPicPr>
        <p:blipFill rotWithShape="1">
          <a:blip r:embed="rId3">
            <a:alphaModFix/>
          </a:blip>
          <a:srcRect b="15626" l="0" r="0" t="0"/>
          <a:stretch/>
        </p:blipFill>
        <p:spPr>
          <a:xfrm>
            <a:off x="1207175" y="3414500"/>
            <a:ext cx="1809750" cy="650950"/>
          </a:xfrm>
          <a:prstGeom prst="rect">
            <a:avLst/>
          </a:prstGeom>
          <a:noFill/>
          <a:ln>
            <a:noFill/>
          </a:ln>
        </p:spPr>
      </p:pic>
      <p:pic>
        <p:nvPicPr>
          <p:cNvPr id="217" name="Google Shape;217;p27"/>
          <p:cNvPicPr preferRelativeResize="0"/>
          <p:nvPr/>
        </p:nvPicPr>
        <p:blipFill rotWithShape="1">
          <a:blip r:embed="rId4">
            <a:alphaModFix/>
          </a:blip>
          <a:srcRect b="0" l="59639" r="0" t="0"/>
          <a:stretch/>
        </p:blipFill>
        <p:spPr>
          <a:xfrm>
            <a:off x="4468100" y="1419100"/>
            <a:ext cx="3505924" cy="1123950"/>
          </a:xfrm>
          <a:prstGeom prst="rect">
            <a:avLst/>
          </a:prstGeom>
          <a:noFill/>
          <a:ln>
            <a:noFill/>
          </a:ln>
        </p:spPr>
      </p:pic>
      <p:sp>
        <p:nvSpPr>
          <p:cNvPr id="218" name="Google Shape;218;p27"/>
          <p:cNvSpPr txBox="1"/>
          <p:nvPr>
            <p:ph idx="1" type="body"/>
          </p:nvPr>
        </p:nvSpPr>
        <p:spPr>
          <a:xfrm>
            <a:off x="4358225" y="2700325"/>
            <a:ext cx="2891700" cy="2936700"/>
          </a:xfrm>
          <a:prstGeom prst="rect">
            <a:avLst/>
          </a:prstGeom>
        </p:spPr>
        <p:txBody>
          <a:bodyPr anchorCtr="0" anchor="t" bIns="0" lIns="0" spcFirstLastPara="1" rIns="0" wrap="square" tIns="0">
            <a:noAutofit/>
          </a:bodyPr>
          <a:lstStyle/>
          <a:p>
            <a:pPr indent="-355600" lvl="0" marL="457200" rtl="0" algn="l">
              <a:spcBef>
                <a:spcPts val="600"/>
              </a:spcBef>
              <a:spcAft>
                <a:spcPts val="0"/>
              </a:spcAft>
              <a:buClr>
                <a:srgbClr val="000000"/>
              </a:buClr>
              <a:buSzPts val="2000"/>
              <a:buChar char="◦"/>
            </a:pPr>
            <a:r>
              <a:rPr lang="en"/>
              <a:t>Then you should Submit Quiz</a:t>
            </a:r>
            <a:r>
              <a:rPr lang="en"/>
              <a:t>. </a:t>
            </a:r>
            <a:endParaRPr/>
          </a:p>
          <a:p>
            <a:pPr indent="-355600" lvl="0" marL="457200" rtl="0" algn="l">
              <a:spcBef>
                <a:spcPts val="0"/>
              </a:spcBef>
              <a:spcAft>
                <a:spcPts val="0"/>
              </a:spcAft>
              <a:buClr>
                <a:srgbClr val="000000"/>
              </a:buClr>
              <a:buSzPts val="2000"/>
              <a:buChar char="◦"/>
            </a:pPr>
            <a:r>
              <a:rPr lang="en"/>
              <a:t>Seek guidance from your teacher about various quiz types.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8"/>
          <p:cNvSpPr txBox="1"/>
          <p:nvPr>
            <p:ph type="title"/>
          </p:nvPr>
        </p:nvSpPr>
        <p:spPr>
          <a:xfrm>
            <a:off x="737850" y="517525"/>
            <a:ext cx="71451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600"/>
              <a:t>How Do I Submit an Assignment? </a:t>
            </a:r>
            <a:endParaRPr sz="3600"/>
          </a:p>
        </p:txBody>
      </p:sp>
      <p:sp>
        <p:nvSpPr>
          <p:cNvPr id="224" name="Google Shape;224;p28"/>
          <p:cNvSpPr txBox="1"/>
          <p:nvPr>
            <p:ph idx="1" type="body"/>
          </p:nvPr>
        </p:nvSpPr>
        <p:spPr>
          <a:xfrm>
            <a:off x="479150" y="1475700"/>
            <a:ext cx="3386400" cy="3043200"/>
          </a:xfrm>
          <a:prstGeom prst="rect">
            <a:avLst/>
          </a:prstGeom>
        </p:spPr>
        <p:txBody>
          <a:bodyPr anchorCtr="0" anchor="t" bIns="0" lIns="0" spcFirstLastPara="1" rIns="0" wrap="square" tIns="0">
            <a:noAutofit/>
          </a:bodyPr>
          <a:lstStyle/>
          <a:p>
            <a:pPr indent="-355600" lvl="0" marL="457200" rtl="0" algn="l">
              <a:spcBef>
                <a:spcPts val="600"/>
              </a:spcBef>
              <a:spcAft>
                <a:spcPts val="0"/>
              </a:spcAft>
              <a:buClr>
                <a:srgbClr val="000000"/>
              </a:buClr>
              <a:buSzPts val="2000"/>
              <a:buChar char="◦"/>
            </a:pPr>
            <a:r>
              <a:rPr lang="en" sz="2000"/>
              <a:t>Once you have completed your assignment, then select submit assignment.</a:t>
            </a:r>
            <a:endParaRPr sz="2000"/>
          </a:p>
          <a:p>
            <a:pPr indent="-355600" lvl="0" marL="457200" rtl="0" algn="l">
              <a:spcBef>
                <a:spcPts val="0"/>
              </a:spcBef>
              <a:spcAft>
                <a:spcPts val="0"/>
              </a:spcAft>
              <a:buClr>
                <a:srgbClr val="000000"/>
              </a:buClr>
              <a:buSzPts val="2000"/>
              <a:buChar char="◦"/>
            </a:pPr>
            <a:r>
              <a:rPr lang="en" sz="2000"/>
              <a:t>You will be able to choose a file, submit a text entry, website URL, or Google Doc.  </a:t>
            </a:r>
            <a:endParaRPr sz="2000"/>
          </a:p>
        </p:txBody>
      </p:sp>
      <p:sp>
        <p:nvSpPr>
          <p:cNvPr id="225" name="Google Shape;225;p2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26" name="Google Shape;226;p28"/>
          <p:cNvPicPr preferRelativeResize="0"/>
          <p:nvPr/>
        </p:nvPicPr>
        <p:blipFill>
          <a:blip r:embed="rId3">
            <a:alphaModFix/>
          </a:blip>
          <a:stretch>
            <a:fillRect/>
          </a:stretch>
        </p:blipFill>
        <p:spPr>
          <a:xfrm>
            <a:off x="5646500" y="1475700"/>
            <a:ext cx="2080457" cy="393600"/>
          </a:xfrm>
          <a:prstGeom prst="rect">
            <a:avLst/>
          </a:prstGeom>
          <a:noFill/>
          <a:ln>
            <a:noFill/>
          </a:ln>
        </p:spPr>
      </p:pic>
      <p:pic>
        <p:nvPicPr>
          <p:cNvPr id="227" name="Google Shape;227;p28"/>
          <p:cNvPicPr preferRelativeResize="0"/>
          <p:nvPr/>
        </p:nvPicPr>
        <p:blipFill>
          <a:blip r:embed="rId4">
            <a:alphaModFix/>
          </a:blip>
          <a:stretch>
            <a:fillRect/>
          </a:stretch>
        </p:blipFill>
        <p:spPr>
          <a:xfrm>
            <a:off x="4029825" y="2012500"/>
            <a:ext cx="5114175" cy="2929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9"/>
          <p:cNvSpPr txBox="1"/>
          <p:nvPr>
            <p:ph idx="1" type="body"/>
          </p:nvPr>
        </p:nvSpPr>
        <p:spPr>
          <a:xfrm>
            <a:off x="936675" y="305475"/>
            <a:ext cx="7115400" cy="4079400"/>
          </a:xfrm>
          <a:prstGeom prst="rect">
            <a:avLst/>
          </a:prstGeom>
        </p:spPr>
        <p:txBody>
          <a:bodyPr anchorCtr="0" anchor="t" bIns="0" lIns="0" spcFirstLastPara="1" rIns="0" wrap="square" tIns="0">
            <a:noAutofit/>
          </a:bodyPr>
          <a:lstStyle/>
          <a:p>
            <a:pPr indent="0" lvl="0" marL="0" marR="927100" rtl="0" algn="l">
              <a:lnSpc>
                <a:spcPct val="114000"/>
              </a:lnSpc>
              <a:spcBef>
                <a:spcPts val="0"/>
              </a:spcBef>
              <a:spcAft>
                <a:spcPts val="0"/>
              </a:spcAft>
              <a:buNone/>
            </a:pPr>
            <a:r>
              <a:rPr b="1" lang="en" sz="4000">
                <a:solidFill>
                  <a:srgbClr val="000000"/>
                </a:solidFill>
                <a:latin typeface="Lato"/>
                <a:ea typeface="Lato"/>
                <a:cs typeface="Lato"/>
                <a:sym typeface="Lato"/>
              </a:rPr>
              <a:t>Grades</a:t>
            </a:r>
            <a:endParaRPr b="1" sz="1100">
              <a:solidFill>
                <a:srgbClr val="000000"/>
              </a:solidFill>
              <a:latin typeface="Lato"/>
              <a:ea typeface="Lato"/>
              <a:cs typeface="Lato"/>
              <a:sym typeface="Lato"/>
            </a:endParaRPr>
          </a:p>
          <a:p>
            <a:pPr indent="0" lvl="0" marL="774700" marR="927100" rtl="0" algn="l">
              <a:lnSpc>
                <a:spcPct val="114000"/>
              </a:lnSpc>
              <a:spcBef>
                <a:spcPts val="0"/>
              </a:spcBef>
              <a:spcAft>
                <a:spcPts val="0"/>
              </a:spcAft>
              <a:buNone/>
            </a:pPr>
            <a:r>
              <a:t/>
            </a:r>
            <a:endParaRPr b="1">
              <a:solidFill>
                <a:srgbClr val="000000"/>
              </a:solidFill>
              <a:latin typeface="Lato"/>
              <a:ea typeface="Lato"/>
              <a:cs typeface="Lato"/>
              <a:sym typeface="Lato"/>
            </a:endParaRPr>
          </a:p>
          <a:p>
            <a:pPr indent="0" lvl="0" marL="0" marR="228600" rtl="0" algn="l">
              <a:lnSpc>
                <a:spcPct val="114000"/>
              </a:lnSpc>
              <a:spcBef>
                <a:spcPts val="0"/>
              </a:spcBef>
              <a:spcAft>
                <a:spcPts val="0"/>
              </a:spcAft>
              <a:buNone/>
            </a:pPr>
            <a:r>
              <a:rPr lang="en">
                <a:solidFill>
                  <a:srgbClr val="000000"/>
                </a:solidFill>
                <a:latin typeface="Lato"/>
                <a:ea typeface="Lato"/>
                <a:cs typeface="Lato"/>
                <a:sym typeface="Lato"/>
              </a:rPr>
              <a:t>Official Student grades are found in Aspen. </a:t>
            </a:r>
            <a:endParaRPr>
              <a:solidFill>
                <a:srgbClr val="000000"/>
              </a:solidFill>
              <a:latin typeface="Lato"/>
              <a:ea typeface="Lato"/>
              <a:cs typeface="Lato"/>
              <a:sym typeface="Lato"/>
            </a:endParaRPr>
          </a:p>
          <a:p>
            <a:pPr indent="0" lvl="0" marL="0" marR="228600" rtl="0" algn="l">
              <a:lnSpc>
                <a:spcPct val="114000"/>
              </a:lnSpc>
              <a:spcBef>
                <a:spcPts val="0"/>
              </a:spcBef>
              <a:spcAft>
                <a:spcPts val="0"/>
              </a:spcAft>
              <a:buNone/>
            </a:pPr>
            <a:r>
              <a:rPr b="1" lang="en">
                <a:solidFill>
                  <a:srgbClr val="000000"/>
                </a:solidFill>
                <a:latin typeface="Lato"/>
                <a:ea typeface="Lato"/>
                <a:cs typeface="Lato"/>
                <a:sym typeface="Lato"/>
              </a:rPr>
              <a:t>Aspen.knoxschools.or</a:t>
            </a:r>
            <a:endParaRPr b="1">
              <a:solidFill>
                <a:srgbClr val="000000"/>
              </a:solidFill>
              <a:latin typeface="Lato"/>
              <a:ea typeface="Lato"/>
              <a:cs typeface="Lato"/>
              <a:sym typeface="Lato"/>
            </a:endParaRPr>
          </a:p>
          <a:p>
            <a:pPr indent="0" lvl="0" marL="0" marR="228600" rtl="0" algn="l">
              <a:lnSpc>
                <a:spcPct val="114000"/>
              </a:lnSpc>
              <a:spcBef>
                <a:spcPts val="0"/>
              </a:spcBef>
              <a:spcAft>
                <a:spcPts val="0"/>
              </a:spcAft>
              <a:buNone/>
            </a:pPr>
            <a:r>
              <a:t/>
            </a:r>
            <a:endParaRPr>
              <a:solidFill>
                <a:srgbClr val="000000"/>
              </a:solidFill>
              <a:latin typeface="Lato"/>
              <a:ea typeface="Lato"/>
              <a:cs typeface="Lato"/>
              <a:sym typeface="Lato"/>
            </a:endParaRPr>
          </a:p>
          <a:p>
            <a:pPr indent="0" lvl="0" marL="0" marR="228600" rtl="0" algn="l">
              <a:lnSpc>
                <a:spcPct val="114000"/>
              </a:lnSpc>
              <a:spcBef>
                <a:spcPts val="0"/>
              </a:spcBef>
              <a:spcAft>
                <a:spcPts val="0"/>
              </a:spcAft>
              <a:buNone/>
            </a:pPr>
            <a:r>
              <a:t/>
            </a:r>
            <a:endParaRPr>
              <a:solidFill>
                <a:srgbClr val="000000"/>
              </a:solidFill>
              <a:latin typeface="Lato"/>
              <a:ea typeface="Lato"/>
              <a:cs typeface="Lato"/>
              <a:sym typeface="Lato"/>
            </a:endParaRPr>
          </a:p>
          <a:p>
            <a:pPr indent="0" lvl="0" marL="0" marR="228600" rtl="0" algn="l">
              <a:lnSpc>
                <a:spcPct val="114000"/>
              </a:lnSpc>
              <a:spcBef>
                <a:spcPts val="0"/>
              </a:spcBef>
              <a:spcAft>
                <a:spcPts val="0"/>
              </a:spcAft>
              <a:buNone/>
            </a:pPr>
            <a:r>
              <a:rPr b="1" lang="en">
                <a:solidFill>
                  <a:srgbClr val="000000"/>
                </a:solidFill>
                <a:latin typeface="Lato"/>
                <a:ea typeface="Lato"/>
                <a:cs typeface="Lato"/>
                <a:sym typeface="Lato"/>
              </a:rPr>
              <a:t>Viewing Assignment Feedback</a:t>
            </a:r>
            <a:endParaRPr>
              <a:solidFill>
                <a:srgbClr val="000000"/>
              </a:solidFill>
              <a:latin typeface="Lato"/>
              <a:ea typeface="Lato"/>
              <a:cs typeface="Lato"/>
              <a:sym typeface="Lato"/>
            </a:endParaRPr>
          </a:p>
          <a:p>
            <a:pPr indent="-342900" lvl="0" marL="457200" marR="228600" rtl="0" algn="l">
              <a:lnSpc>
                <a:spcPct val="114000"/>
              </a:lnSpc>
              <a:spcBef>
                <a:spcPts val="0"/>
              </a:spcBef>
              <a:spcAft>
                <a:spcPts val="0"/>
              </a:spcAft>
              <a:buClr>
                <a:srgbClr val="000000"/>
              </a:buClr>
              <a:buSzPts val="1800"/>
              <a:buFont typeface="Lato"/>
              <a:buChar char="●"/>
            </a:pPr>
            <a:r>
              <a:rPr lang="en">
                <a:solidFill>
                  <a:srgbClr val="000000"/>
                </a:solidFill>
                <a:latin typeface="Lato"/>
                <a:ea typeface="Lato"/>
                <a:cs typeface="Lato"/>
                <a:sym typeface="Lato"/>
              </a:rPr>
              <a:t>Canvas teacher feedback and grades can be found under “Grades” in the left navigation (if the teacher has chosen for it to be viewed). </a:t>
            </a:r>
            <a:endParaRPr>
              <a:solidFill>
                <a:srgbClr val="000000"/>
              </a:solidFill>
              <a:latin typeface="Lato"/>
              <a:ea typeface="Lato"/>
              <a:cs typeface="Lato"/>
              <a:sym typeface="Lato"/>
            </a:endParaRPr>
          </a:p>
          <a:p>
            <a:pPr indent="-342900" lvl="0" marL="457200" marR="228600" rtl="0" algn="l">
              <a:lnSpc>
                <a:spcPct val="114000"/>
              </a:lnSpc>
              <a:spcBef>
                <a:spcPts val="0"/>
              </a:spcBef>
              <a:spcAft>
                <a:spcPts val="0"/>
              </a:spcAft>
              <a:buClr>
                <a:srgbClr val="000000"/>
              </a:buClr>
              <a:buSzPts val="1800"/>
              <a:buFont typeface="Lato"/>
              <a:buChar char="●"/>
            </a:pPr>
            <a:r>
              <a:rPr lang="en">
                <a:solidFill>
                  <a:srgbClr val="000000"/>
                </a:solidFill>
                <a:latin typeface="Lato"/>
                <a:ea typeface="Lato"/>
                <a:cs typeface="Lato"/>
                <a:sym typeface="Lato"/>
              </a:rPr>
              <a:t>Students can reply to teacher feedback by submitting a comment (written, audio, or video)</a:t>
            </a:r>
            <a:endParaRPr>
              <a:solidFill>
                <a:srgbClr val="000000"/>
              </a:solidFill>
              <a:latin typeface="Lato"/>
              <a:ea typeface="Lato"/>
              <a:cs typeface="Lato"/>
              <a:sym typeface="Lato"/>
            </a:endParaRPr>
          </a:p>
          <a:p>
            <a:pPr indent="0" lvl="0" marL="0" rtl="0" algn="l">
              <a:spcBef>
                <a:spcPts val="360"/>
              </a:spcBef>
              <a:spcAft>
                <a:spcPts val="0"/>
              </a:spcAft>
              <a:buNone/>
            </a:pPr>
            <a:r>
              <a:t/>
            </a:r>
            <a:endParaRPr sz="1400"/>
          </a:p>
        </p:txBody>
      </p:sp>
      <p:sp>
        <p:nvSpPr>
          <p:cNvPr id="233" name="Google Shape;233;p2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solidFill>
                  <a:schemeClr val="lt1"/>
                </a:solidFill>
                <a:latin typeface="Lato Light"/>
                <a:ea typeface="Lato Light"/>
                <a:cs typeface="Lato Light"/>
                <a:sym typeface="Lato Light"/>
              </a:rPr>
              <a:t>‹#›</a:t>
            </a:fld>
            <a:endParaRPr>
              <a:solidFill>
                <a:schemeClr val="lt1"/>
              </a:solidFill>
              <a:latin typeface="Lato Light"/>
              <a:ea typeface="Lato Light"/>
              <a:cs typeface="Lato Light"/>
              <a:sym typeface="Lato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0"/>
          <p:cNvSpPr txBox="1"/>
          <p:nvPr>
            <p:ph type="ctrTitle"/>
          </p:nvPr>
        </p:nvSpPr>
        <p:spPr>
          <a:xfrm rot="-187">
            <a:off x="467850" y="333840"/>
            <a:ext cx="55014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Google Drive</a:t>
            </a:r>
            <a:endParaRPr/>
          </a:p>
        </p:txBody>
      </p:sp>
      <p:sp>
        <p:nvSpPr>
          <p:cNvPr id="239" name="Google Shape;239;p30"/>
          <p:cNvSpPr txBox="1"/>
          <p:nvPr>
            <p:ph idx="1" type="subTitle"/>
          </p:nvPr>
        </p:nvSpPr>
        <p:spPr>
          <a:xfrm>
            <a:off x="467850" y="1876950"/>
            <a:ext cx="5427300" cy="1798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000">
                <a:solidFill>
                  <a:srgbClr val="000000"/>
                </a:solidFill>
                <a:latin typeface="Lato"/>
                <a:ea typeface="Lato"/>
                <a:cs typeface="Lato"/>
                <a:sym typeface="Lato"/>
              </a:rPr>
              <a:t>In order to have access to all your Google Files in Canvas, be sure to authorize and allow your Google Drive to connect to your Canvas.</a:t>
            </a:r>
            <a:endParaRPr sz="2000">
              <a:solidFill>
                <a:srgbClr val="000000"/>
              </a:solidFill>
              <a:latin typeface="Lato"/>
              <a:ea typeface="Lato"/>
              <a:cs typeface="Lato"/>
              <a:sym typeface="Lato"/>
            </a:endParaRPr>
          </a:p>
          <a:p>
            <a:pPr indent="0" lvl="0" marL="0" rtl="0" algn="l">
              <a:spcBef>
                <a:spcPts val="0"/>
              </a:spcBef>
              <a:spcAft>
                <a:spcPts val="0"/>
              </a:spcAft>
              <a:buNone/>
            </a:pPr>
            <a:r>
              <a:t/>
            </a:r>
            <a:endParaRPr sz="2000">
              <a:solidFill>
                <a:srgbClr val="000000"/>
              </a:solidFill>
              <a:latin typeface="Lato"/>
              <a:ea typeface="Lato"/>
              <a:cs typeface="Lato"/>
              <a:sym typeface="Lato"/>
            </a:endParaRPr>
          </a:p>
          <a:p>
            <a:pPr indent="0" lvl="0" marL="0" rtl="0" algn="l">
              <a:spcBef>
                <a:spcPts val="0"/>
              </a:spcBef>
              <a:spcAft>
                <a:spcPts val="0"/>
              </a:spcAft>
              <a:buNone/>
            </a:pPr>
            <a:r>
              <a:rPr i="1" lang="en" sz="1700">
                <a:solidFill>
                  <a:srgbClr val="000000"/>
                </a:solidFill>
                <a:latin typeface="Lato"/>
                <a:ea typeface="Lato"/>
                <a:cs typeface="Lato"/>
                <a:sym typeface="Lato"/>
              </a:rPr>
              <a:t>You should only have to do this one time. </a:t>
            </a:r>
            <a:endParaRPr i="1" sz="1700">
              <a:solidFill>
                <a:srgbClr val="000000"/>
              </a:solidFill>
              <a:latin typeface="Lato"/>
              <a:ea typeface="Lato"/>
              <a:cs typeface="Lato"/>
              <a:sym typeface="Lato"/>
            </a:endParaRPr>
          </a:p>
        </p:txBody>
      </p:sp>
      <p:pic>
        <p:nvPicPr>
          <p:cNvPr id="240" name="Google Shape;240;p30"/>
          <p:cNvPicPr preferRelativeResize="0"/>
          <p:nvPr/>
        </p:nvPicPr>
        <p:blipFill>
          <a:blip r:embed="rId3">
            <a:alphaModFix/>
          </a:blip>
          <a:stretch>
            <a:fillRect/>
          </a:stretch>
        </p:blipFill>
        <p:spPr>
          <a:xfrm>
            <a:off x="5422075" y="413975"/>
            <a:ext cx="3496750" cy="1160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1"/>
          <p:cNvSpPr txBox="1"/>
          <p:nvPr>
            <p:ph idx="1" type="body"/>
          </p:nvPr>
        </p:nvSpPr>
        <p:spPr>
          <a:xfrm>
            <a:off x="737850" y="1475700"/>
            <a:ext cx="6034500" cy="3043200"/>
          </a:xfrm>
          <a:prstGeom prst="rect">
            <a:avLst/>
          </a:prstGeom>
        </p:spPr>
        <p:txBody>
          <a:bodyPr anchorCtr="0" anchor="t" bIns="0" lIns="0" spcFirstLastPara="1" rIns="0" wrap="square" tIns="0">
            <a:noAutofit/>
          </a:bodyPr>
          <a:lstStyle/>
          <a:p>
            <a:pPr indent="-381000" lvl="0" marL="457200" rtl="0" algn="l">
              <a:spcBef>
                <a:spcPts val="600"/>
              </a:spcBef>
              <a:spcAft>
                <a:spcPts val="0"/>
              </a:spcAft>
              <a:buClr>
                <a:srgbClr val="000000"/>
              </a:buClr>
              <a:buSzPts val="2400"/>
              <a:buChar char="◦"/>
            </a:pPr>
            <a:r>
              <a:rPr lang="en"/>
              <a:t>Canvas is organized by your teacher and they will have various features they will share with you. </a:t>
            </a:r>
            <a:endParaRPr/>
          </a:p>
          <a:p>
            <a:pPr indent="-381000" lvl="0" marL="457200" rtl="0" algn="l">
              <a:spcBef>
                <a:spcPts val="0"/>
              </a:spcBef>
              <a:spcAft>
                <a:spcPts val="0"/>
              </a:spcAft>
              <a:buClr>
                <a:srgbClr val="000000"/>
              </a:buClr>
              <a:buSzPts val="2400"/>
              <a:buChar char="◦"/>
            </a:pPr>
            <a:r>
              <a:rPr lang="en"/>
              <a:t>If you need help, just ask your teacher. </a:t>
            </a:r>
            <a:endParaRPr/>
          </a:p>
        </p:txBody>
      </p:sp>
      <p:sp>
        <p:nvSpPr>
          <p:cNvPr id="246" name="Google Shape;246;p3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47" name="Google Shape;247;p31"/>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Ask Your Teacher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4"/>
          <p:cNvSpPr txBox="1"/>
          <p:nvPr>
            <p:ph idx="1" type="subTitle"/>
          </p:nvPr>
        </p:nvSpPr>
        <p:spPr>
          <a:xfrm>
            <a:off x="886625" y="469300"/>
            <a:ext cx="7144500" cy="3491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en" sz="4000">
                <a:solidFill>
                  <a:srgbClr val="000000"/>
                </a:solidFill>
                <a:latin typeface="Lato"/>
                <a:ea typeface="Lato"/>
                <a:cs typeface="Lato"/>
                <a:sym typeface="Lato"/>
              </a:rPr>
              <a:t>Logging In</a:t>
            </a:r>
            <a:endParaRPr b="1" sz="4000">
              <a:solidFill>
                <a:srgbClr val="000000"/>
              </a:solidFill>
              <a:latin typeface="Lato"/>
              <a:ea typeface="Lato"/>
              <a:cs typeface="Lato"/>
              <a:sym typeface="Lato"/>
            </a:endParaRPr>
          </a:p>
          <a:p>
            <a:pPr indent="0" lvl="0" marL="0" rtl="0" algn="l">
              <a:spcBef>
                <a:spcPts val="0"/>
              </a:spcBef>
              <a:spcAft>
                <a:spcPts val="0"/>
              </a:spcAft>
              <a:buNone/>
            </a:pPr>
            <a:r>
              <a:t/>
            </a:r>
            <a:endParaRPr b="1">
              <a:solidFill>
                <a:srgbClr val="000000"/>
              </a:solidFill>
              <a:latin typeface="Lato"/>
              <a:ea typeface="Lato"/>
              <a:cs typeface="Lato"/>
              <a:sym typeface="Lato"/>
            </a:endParaRPr>
          </a:p>
          <a:p>
            <a:pPr indent="0" lvl="0" marL="0" rtl="0" algn="l">
              <a:spcBef>
                <a:spcPts val="0"/>
              </a:spcBef>
              <a:spcAft>
                <a:spcPts val="0"/>
              </a:spcAft>
              <a:buNone/>
            </a:pPr>
            <a:r>
              <a:rPr lang="en">
                <a:solidFill>
                  <a:srgbClr val="000000"/>
                </a:solidFill>
              </a:rPr>
              <a:t>-Logins are now a single sign-on (SSO). </a:t>
            </a:r>
            <a:endParaRPr>
              <a:solidFill>
                <a:srgbClr val="000000"/>
              </a:solidFill>
            </a:endParaRPr>
          </a:p>
          <a:p>
            <a:pPr indent="0" lvl="0" marL="0" rtl="0" algn="l">
              <a:spcBef>
                <a:spcPts val="0"/>
              </a:spcBef>
              <a:spcAft>
                <a:spcPts val="0"/>
              </a:spcAft>
              <a:buNone/>
            </a:pPr>
            <a:r>
              <a:rPr lang="en">
                <a:solidFill>
                  <a:srgbClr val="000000"/>
                </a:solidFill>
              </a:rPr>
              <a:t>-Use your Microsoft login and your password to login. </a:t>
            </a:r>
            <a:endParaRPr>
              <a:solidFill>
                <a:srgbClr val="000000"/>
              </a:solidFill>
            </a:endParaRPr>
          </a:p>
          <a:p>
            <a:pPr indent="0" lvl="0" marL="0" rtl="0" algn="l">
              <a:spcBef>
                <a:spcPts val="0"/>
              </a:spcBef>
              <a:spcAft>
                <a:spcPts val="0"/>
              </a:spcAft>
              <a:buNone/>
            </a:pPr>
            <a:r>
              <a:rPr lang="en">
                <a:solidFill>
                  <a:srgbClr val="000000"/>
                </a:solidFill>
              </a:rPr>
              <a:t>-Memorize your username and password. </a:t>
            </a:r>
            <a:endParaRPr>
              <a:solidFill>
                <a:srgbClr val="000000"/>
              </a:solidFill>
            </a:endParaRPr>
          </a:p>
          <a:p>
            <a:pPr indent="0" lvl="0" marL="0" rtl="0" algn="l">
              <a:spcBef>
                <a:spcPts val="0"/>
              </a:spcBef>
              <a:spcAft>
                <a:spcPts val="0"/>
              </a:spcAft>
              <a:buNone/>
            </a:pPr>
            <a:r>
              <a:t/>
            </a: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2"/>
          <p:cNvSpPr txBox="1"/>
          <p:nvPr>
            <p:ph type="title"/>
          </p:nvPr>
        </p:nvSpPr>
        <p:spPr>
          <a:xfrm>
            <a:off x="137075" y="235500"/>
            <a:ext cx="81588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000"/>
              <a:t>T</a:t>
            </a:r>
            <a:r>
              <a:rPr lang="en" sz="4000"/>
              <a:t>HE</a:t>
            </a:r>
            <a:r>
              <a:rPr lang="en" sz="4000"/>
              <a:t> CANVAS STUDENT APP</a:t>
            </a:r>
            <a:endParaRPr sz="4000"/>
          </a:p>
        </p:txBody>
      </p:sp>
      <p:sp>
        <p:nvSpPr>
          <p:cNvPr id="253" name="Google Shape;253;p32"/>
          <p:cNvSpPr txBox="1"/>
          <p:nvPr>
            <p:ph idx="1" type="body"/>
          </p:nvPr>
        </p:nvSpPr>
        <p:spPr>
          <a:xfrm>
            <a:off x="724425" y="1314550"/>
            <a:ext cx="6034500" cy="30432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sz="2000"/>
              <a:t>This app can be downloaded from the Apple or Android Store. </a:t>
            </a:r>
            <a:endParaRPr sz="2000"/>
          </a:p>
          <a:p>
            <a:pPr indent="0" lvl="0" marL="457200" rtl="0" algn="l">
              <a:spcBef>
                <a:spcPts val="600"/>
              </a:spcBef>
              <a:spcAft>
                <a:spcPts val="0"/>
              </a:spcAft>
              <a:buNone/>
            </a:pPr>
            <a:r>
              <a:t/>
            </a:r>
            <a:endParaRPr sz="2000"/>
          </a:p>
          <a:p>
            <a:pPr indent="-355600" lvl="0" marL="457200" rtl="0" algn="l">
              <a:spcBef>
                <a:spcPts val="600"/>
              </a:spcBef>
              <a:spcAft>
                <a:spcPts val="0"/>
              </a:spcAft>
              <a:buSzPts val="2000"/>
              <a:buChar char="◦"/>
            </a:pPr>
            <a:r>
              <a:rPr lang="en" sz="2000"/>
              <a:t>The app will allow you to: </a:t>
            </a:r>
            <a:endParaRPr sz="2000"/>
          </a:p>
          <a:p>
            <a:pPr indent="-355600" lvl="1" marL="914400" rtl="0" algn="l">
              <a:spcBef>
                <a:spcPts val="0"/>
              </a:spcBef>
              <a:spcAft>
                <a:spcPts val="0"/>
              </a:spcAft>
              <a:buSzPts val="2000"/>
              <a:buChar char="◦"/>
            </a:pPr>
            <a:r>
              <a:rPr lang="en" sz="2000"/>
              <a:t>Access your courses and groups</a:t>
            </a:r>
            <a:endParaRPr sz="2000"/>
          </a:p>
          <a:p>
            <a:pPr indent="-355600" lvl="1" marL="914400" rtl="0" algn="l">
              <a:spcBef>
                <a:spcPts val="0"/>
              </a:spcBef>
              <a:spcAft>
                <a:spcPts val="0"/>
              </a:spcAft>
              <a:buSzPts val="2000"/>
              <a:buChar char="◦"/>
            </a:pPr>
            <a:r>
              <a:rPr lang="en" sz="2000"/>
              <a:t>Submit assignments</a:t>
            </a:r>
            <a:endParaRPr sz="2000"/>
          </a:p>
          <a:p>
            <a:pPr indent="-355600" lvl="1" marL="914400" rtl="0" algn="l">
              <a:spcBef>
                <a:spcPts val="0"/>
              </a:spcBef>
              <a:spcAft>
                <a:spcPts val="0"/>
              </a:spcAft>
              <a:buSzPts val="2000"/>
              <a:buChar char="◦"/>
            </a:pPr>
            <a:r>
              <a:rPr lang="en" sz="2000"/>
              <a:t>Participate in discussions</a:t>
            </a:r>
            <a:endParaRPr sz="2000"/>
          </a:p>
          <a:p>
            <a:pPr indent="-355600" lvl="1" marL="914400" rtl="0" algn="l">
              <a:spcBef>
                <a:spcPts val="0"/>
              </a:spcBef>
              <a:spcAft>
                <a:spcPts val="0"/>
              </a:spcAft>
              <a:buSzPts val="2000"/>
              <a:buChar char="◦"/>
            </a:pPr>
            <a:r>
              <a:rPr lang="en" sz="2000"/>
              <a:t>View grades and course materials</a:t>
            </a:r>
            <a:endParaRPr sz="2000"/>
          </a:p>
          <a:p>
            <a:pPr indent="-355600" lvl="1" marL="914400" rtl="0" algn="l">
              <a:spcBef>
                <a:spcPts val="0"/>
              </a:spcBef>
              <a:spcAft>
                <a:spcPts val="0"/>
              </a:spcAft>
              <a:buSzPts val="2000"/>
              <a:buChar char="◦"/>
            </a:pPr>
            <a:r>
              <a:rPr lang="en" sz="2000"/>
              <a:t>Access course calendars, to do items, notifications, and messages. </a:t>
            </a:r>
            <a:endParaRPr sz="2000"/>
          </a:p>
          <a:p>
            <a:pPr indent="0" lvl="0" marL="0" rtl="0" algn="l">
              <a:spcBef>
                <a:spcPts val="600"/>
              </a:spcBef>
              <a:spcAft>
                <a:spcPts val="0"/>
              </a:spcAft>
              <a:buNone/>
            </a:pPr>
            <a:r>
              <a:t/>
            </a:r>
            <a:endParaRPr sz="2000"/>
          </a:p>
          <a:p>
            <a:pPr indent="0" lvl="0" marL="0" rtl="0" algn="l">
              <a:lnSpc>
                <a:spcPct val="115000"/>
              </a:lnSpc>
              <a:spcBef>
                <a:spcPts val="1100"/>
              </a:spcBef>
              <a:spcAft>
                <a:spcPts val="0"/>
              </a:spcAft>
              <a:buNone/>
            </a:pPr>
            <a:r>
              <a:t/>
            </a:r>
            <a:endParaRPr sz="1150">
              <a:solidFill>
                <a:srgbClr val="424242"/>
              </a:solidFill>
              <a:latin typeface="Arial"/>
              <a:ea typeface="Arial"/>
              <a:cs typeface="Arial"/>
              <a:sym typeface="Arial"/>
            </a:endParaRPr>
          </a:p>
          <a:p>
            <a:pPr indent="0" lvl="0" marL="0" rtl="0" algn="l">
              <a:spcBef>
                <a:spcPts val="1100"/>
              </a:spcBef>
              <a:spcAft>
                <a:spcPts val="0"/>
              </a:spcAft>
              <a:buNone/>
            </a:pPr>
            <a:r>
              <a:t/>
            </a:r>
            <a:endParaRPr sz="2000"/>
          </a:p>
        </p:txBody>
      </p:sp>
      <p:sp>
        <p:nvSpPr>
          <p:cNvPr id="254" name="Google Shape;254;p3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55" name="Google Shape;255;p32"/>
          <p:cNvPicPr preferRelativeResize="0"/>
          <p:nvPr/>
        </p:nvPicPr>
        <p:blipFill>
          <a:blip r:embed="rId3">
            <a:alphaModFix/>
          </a:blip>
          <a:stretch>
            <a:fillRect/>
          </a:stretch>
        </p:blipFill>
        <p:spPr>
          <a:xfrm rot="3">
            <a:off x="7117741" y="2471193"/>
            <a:ext cx="1911541" cy="22786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3"/>
          <p:cNvSpPr txBox="1"/>
          <p:nvPr>
            <p:ph type="ctrTitle"/>
          </p:nvPr>
        </p:nvSpPr>
        <p:spPr>
          <a:xfrm>
            <a:off x="502225" y="233425"/>
            <a:ext cx="6342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solidFill>
                  <a:srgbClr val="000000"/>
                </a:solidFill>
              </a:rPr>
              <a:t>Need Help?</a:t>
            </a:r>
            <a:endParaRPr>
              <a:solidFill>
                <a:srgbClr val="000000"/>
              </a:solidFill>
            </a:endParaRPr>
          </a:p>
        </p:txBody>
      </p:sp>
      <p:sp>
        <p:nvSpPr>
          <p:cNvPr id="261" name="Google Shape;261;p33"/>
          <p:cNvSpPr txBox="1"/>
          <p:nvPr>
            <p:ph idx="1" type="subTitle"/>
          </p:nvPr>
        </p:nvSpPr>
        <p:spPr>
          <a:xfrm>
            <a:off x="354625" y="1735348"/>
            <a:ext cx="6638100" cy="1672800"/>
          </a:xfrm>
          <a:prstGeom prst="rect">
            <a:avLst/>
          </a:prstGeom>
        </p:spPr>
        <p:txBody>
          <a:bodyPr anchorCtr="0" anchor="t" bIns="0" lIns="0" spcFirstLastPara="1" rIns="0" wrap="square" tIns="0">
            <a:noAutofit/>
          </a:bodyPr>
          <a:lstStyle/>
          <a:p>
            <a:pPr indent="-381000" lvl="0" marL="457200" rtl="0" algn="l">
              <a:spcBef>
                <a:spcPts val="0"/>
              </a:spcBef>
              <a:spcAft>
                <a:spcPts val="0"/>
              </a:spcAft>
              <a:buClr>
                <a:srgbClr val="000000"/>
              </a:buClr>
              <a:buSzPts val="2400"/>
              <a:buChar char="●"/>
            </a:pPr>
            <a:r>
              <a:rPr lang="en">
                <a:solidFill>
                  <a:srgbClr val="000000"/>
                </a:solidFill>
              </a:rPr>
              <a:t>Contact the teacher for your course. </a:t>
            </a:r>
            <a:endParaRPr>
              <a:solidFill>
                <a:srgbClr val="000000"/>
              </a:solidFill>
            </a:endParaRPr>
          </a:p>
          <a:p>
            <a:pPr indent="0" lvl="0" marL="0" rtl="0" algn="l">
              <a:spcBef>
                <a:spcPts val="0"/>
              </a:spcBef>
              <a:spcAft>
                <a:spcPts val="0"/>
              </a:spcAft>
              <a:buNone/>
            </a:pPr>
            <a:r>
              <a:t/>
            </a:r>
            <a:endParaRPr>
              <a:solidFill>
                <a:srgbClr val="000000"/>
              </a:solidFill>
            </a:endParaRPr>
          </a:p>
          <a:p>
            <a:pPr indent="-381000" lvl="0" marL="457200" rtl="0" algn="l">
              <a:spcBef>
                <a:spcPts val="0"/>
              </a:spcBef>
              <a:spcAft>
                <a:spcPts val="0"/>
              </a:spcAft>
              <a:buClr>
                <a:srgbClr val="000000"/>
              </a:buClr>
              <a:buSzPts val="2400"/>
              <a:buChar char="●"/>
            </a:pPr>
            <a:r>
              <a:rPr lang="en">
                <a:solidFill>
                  <a:srgbClr val="000000"/>
                </a:solidFill>
              </a:rPr>
              <a:t>Use Help icon to access... </a:t>
            </a:r>
            <a:endParaRPr>
              <a:solidFill>
                <a:srgbClr val="000000"/>
              </a:solidFill>
            </a:endParaRPr>
          </a:p>
          <a:p>
            <a:pPr indent="0" lvl="0" marL="457200" rtl="0" algn="l">
              <a:spcBef>
                <a:spcPts val="0"/>
              </a:spcBef>
              <a:spcAft>
                <a:spcPts val="0"/>
              </a:spcAft>
              <a:buNone/>
            </a:pPr>
            <a:r>
              <a:rPr lang="en">
                <a:solidFill>
                  <a:srgbClr val="000000"/>
                </a:solidFill>
              </a:rPr>
              <a:t>Canvas Help Guides &amp; Welcome Tour </a:t>
            </a:r>
            <a:endParaRPr>
              <a:solidFill>
                <a:srgbClr val="000000"/>
              </a:solidFill>
            </a:endParaRPr>
          </a:p>
        </p:txBody>
      </p:sp>
      <p:pic>
        <p:nvPicPr>
          <p:cNvPr id="262" name="Google Shape;262;p33"/>
          <p:cNvPicPr preferRelativeResize="0"/>
          <p:nvPr/>
        </p:nvPicPr>
        <p:blipFill>
          <a:blip r:embed="rId3">
            <a:alphaModFix/>
          </a:blip>
          <a:stretch>
            <a:fillRect/>
          </a:stretch>
        </p:blipFill>
        <p:spPr>
          <a:xfrm>
            <a:off x="5831600" y="2264050"/>
            <a:ext cx="1013525" cy="93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174125" y="1242125"/>
            <a:ext cx="7833600" cy="1005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sz="4000"/>
              <a:t>Logging In </a:t>
            </a:r>
            <a:endParaRPr b="1" sz="3900"/>
          </a:p>
          <a:p>
            <a:pPr indent="0" lvl="0" marL="0" rtl="0" algn="l">
              <a:spcBef>
                <a:spcPts val="0"/>
              </a:spcBef>
              <a:spcAft>
                <a:spcPts val="0"/>
              </a:spcAft>
              <a:buNone/>
            </a:pPr>
            <a:r>
              <a:t/>
            </a:r>
            <a:endParaRPr b="1" sz="3900"/>
          </a:p>
          <a:p>
            <a:pPr indent="0" lvl="0" marL="0" rtl="0" algn="l">
              <a:spcBef>
                <a:spcPts val="0"/>
              </a:spcBef>
              <a:spcAft>
                <a:spcPts val="0"/>
              </a:spcAft>
              <a:buNone/>
            </a:pPr>
            <a:r>
              <a:rPr b="1" lang="en" sz="1700" u="sng">
                <a:solidFill>
                  <a:schemeClr val="accent1"/>
                </a:solidFill>
                <a:latin typeface="Arial"/>
                <a:ea typeface="Arial"/>
                <a:cs typeface="Arial"/>
                <a:sym typeface="Arial"/>
                <a:hlinkClick r:id="rId3"/>
              </a:rPr>
              <a:t>https://knoxschools.instructure.com/</a:t>
            </a:r>
            <a:endParaRPr b="1" sz="2600">
              <a:latin typeface="Lato Light"/>
              <a:ea typeface="Lato Light"/>
              <a:cs typeface="Lato Light"/>
              <a:sym typeface="Lato Light"/>
            </a:endParaRPr>
          </a:p>
          <a:p>
            <a:pPr indent="0" lvl="0" marL="0" rtl="0" algn="l">
              <a:spcBef>
                <a:spcPts val="0"/>
              </a:spcBef>
              <a:spcAft>
                <a:spcPts val="0"/>
              </a:spcAft>
              <a:buNone/>
            </a:pPr>
            <a:r>
              <a:t/>
            </a:r>
            <a:endParaRPr b="1" sz="4000"/>
          </a:p>
        </p:txBody>
      </p:sp>
      <p:sp>
        <p:nvSpPr>
          <p:cNvPr id="105" name="Google Shape;105;p15"/>
          <p:cNvSpPr txBox="1"/>
          <p:nvPr>
            <p:ph idx="1" type="body"/>
          </p:nvPr>
        </p:nvSpPr>
        <p:spPr>
          <a:xfrm>
            <a:off x="678750" y="1710275"/>
            <a:ext cx="3904200" cy="2908800"/>
          </a:xfrm>
          <a:prstGeom prst="rect">
            <a:avLst/>
          </a:prstGeom>
        </p:spPr>
        <p:txBody>
          <a:bodyPr anchorCtr="0" anchor="t" bIns="0" lIns="0" spcFirstLastPara="1" rIns="0" wrap="square" tIns="0">
            <a:noAutofit/>
          </a:bodyPr>
          <a:lstStyle/>
          <a:p>
            <a:pPr indent="0" lvl="0" marL="0" rtl="0" algn="l">
              <a:spcBef>
                <a:spcPts val="600"/>
              </a:spcBef>
              <a:spcAft>
                <a:spcPts val="0"/>
              </a:spcAft>
              <a:buClr>
                <a:schemeClr val="dk1"/>
              </a:buClr>
              <a:buSzPts val="1100"/>
              <a:buFont typeface="Arial"/>
              <a:buNone/>
            </a:pPr>
            <a:r>
              <a:t/>
            </a:r>
            <a:endParaRPr b="1"/>
          </a:p>
          <a:p>
            <a:pPr indent="0" lvl="0" marL="0" rtl="0" algn="l">
              <a:spcBef>
                <a:spcPts val="600"/>
              </a:spcBef>
              <a:spcAft>
                <a:spcPts val="0"/>
              </a:spcAft>
              <a:buClr>
                <a:schemeClr val="dk1"/>
              </a:buClr>
              <a:buSzPts val="1100"/>
              <a:buFont typeface="Arial"/>
              <a:buNone/>
            </a:pPr>
            <a:r>
              <a:rPr b="1" lang="en">
                <a:solidFill>
                  <a:srgbClr val="000000"/>
                </a:solidFill>
              </a:rPr>
              <a:t>Bookmark toolbar&gt;Canvas</a:t>
            </a:r>
            <a:endParaRPr>
              <a:solidFill>
                <a:srgbClr val="000000"/>
              </a:solidFill>
            </a:endParaRPr>
          </a:p>
          <a:p>
            <a:pPr indent="0" lvl="0" marL="0" rtl="0" algn="l">
              <a:spcBef>
                <a:spcPts val="600"/>
              </a:spcBef>
              <a:spcAft>
                <a:spcPts val="0"/>
              </a:spcAft>
              <a:buClr>
                <a:schemeClr val="dk1"/>
              </a:buClr>
              <a:buSzPts val="1100"/>
              <a:buFont typeface="Arial"/>
              <a:buNone/>
            </a:pPr>
            <a:r>
              <a:t/>
            </a:r>
            <a:endParaRPr sz="800"/>
          </a:p>
          <a:p>
            <a:pPr indent="0" lvl="0" marL="0" rtl="0" algn="l">
              <a:spcBef>
                <a:spcPts val="600"/>
              </a:spcBef>
              <a:spcAft>
                <a:spcPts val="0"/>
              </a:spcAft>
              <a:buClr>
                <a:schemeClr val="dk1"/>
              </a:buClr>
              <a:buSzPts val="1100"/>
              <a:buFont typeface="Arial"/>
              <a:buNone/>
            </a:pPr>
            <a:r>
              <a:t/>
            </a:r>
            <a:endParaRPr sz="800"/>
          </a:p>
          <a:p>
            <a:pPr indent="0" lvl="0" marL="0" rtl="0" algn="l">
              <a:spcBef>
                <a:spcPts val="600"/>
              </a:spcBef>
              <a:spcAft>
                <a:spcPts val="0"/>
              </a:spcAft>
              <a:buClr>
                <a:schemeClr val="dk1"/>
              </a:buClr>
              <a:buSzPts val="1100"/>
              <a:buFont typeface="Arial"/>
              <a:buNone/>
            </a:pPr>
            <a:r>
              <a:t/>
            </a:r>
            <a:endParaRPr sz="800"/>
          </a:p>
          <a:p>
            <a:pPr indent="0" lvl="0" marL="0" rtl="0" algn="l">
              <a:spcBef>
                <a:spcPts val="600"/>
              </a:spcBef>
              <a:spcAft>
                <a:spcPts val="0"/>
              </a:spcAft>
              <a:buClr>
                <a:schemeClr val="dk1"/>
              </a:buClr>
              <a:buSzPts val="1100"/>
              <a:buFont typeface="Arial"/>
              <a:buNone/>
            </a:pPr>
            <a:r>
              <a:t/>
            </a:r>
            <a:endParaRPr b="1" sz="2600"/>
          </a:p>
        </p:txBody>
      </p:sp>
      <p:sp>
        <p:nvSpPr>
          <p:cNvPr id="106" name="Google Shape;106;p15"/>
          <p:cNvSpPr txBox="1"/>
          <p:nvPr>
            <p:ph idx="2" type="body"/>
          </p:nvPr>
        </p:nvSpPr>
        <p:spPr>
          <a:xfrm>
            <a:off x="248750" y="3517700"/>
            <a:ext cx="5887500" cy="7173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solidFill>
                  <a:srgbClr val="000000"/>
                </a:solidFill>
              </a:rPr>
              <a:t>Use your district email and password to login. </a:t>
            </a:r>
            <a:endParaRPr>
              <a:solidFill>
                <a:srgbClr val="000000"/>
              </a:solidFill>
            </a:endParaRPr>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None/>
            </a:pPr>
            <a:r>
              <a:t/>
            </a:r>
            <a:endParaRPr sz="1200"/>
          </a:p>
        </p:txBody>
      </p:sp>
      <p:sp>
        <p:nvSpPr>
          <p:cNvPr id="107" name="Google Shape;107;p1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latin typeface="Lato Light"/>
                <a:ea typeface="Lato Light"/>
                <a:cs typeface="Lato Light"/>
                <a:sym typeface="Lato Light"/>
              </a:rPr>
              <a:t>‹#›</a:t>
            </a:fld>
            <a:endParaRPr>
              <a:latin typeface="Lato Light"/>
              <a:ea typeface="Lato Light"/>
              <a:cs typeface="Lato Light"/>
              <a:sym typeface="Lato Light"/>
            </a:endParaRPr>
          </a:p>
        </p:txBody>
      </p:sp>
      <p:pic>
        <p:nvPicPr>
          <p:cNvPr id="108" name="Google Shape;108;p15"/>
          <p:cNvPicPr preferRelativeResize="0"/>
          <p:nvPr/>
        </p:nvPicPr>
        <p:blipFill>
          <a:blip r:embed="rId4">
            <a:alphaModFix/>
          </a:blip>
          <a:stretch>
            <a:fillRect/>
          </a:stretch>
        </p:blipFill>
        <p:spPr>
          <a:xfrm>
            <a:off x="4819000" y="1321475"/>
            <a:ext cx="2696724" cy="1363750"/>
          </a:xfrm>
          <a:prstGeom prst="rect">
            <a:avLst/>
          </a:prstGeom>
          <a:noFill/>
          <a:ln>
            <a:noFill/>
          </a:ln>
        </p:spPr>
      </p:pic>
      <p:pic>
        <p:nvPicPr>
          <p:cNvPr id="109" name="Google Shape;109;p15"/>
          <p:cNvPicPr preferRelativeResize="0"/>
          <p:nvPr/>
        </p:nvPicPr>
        <p:blipFill>
          <a:blip r:embed="rId5">
            <a:alphaModFix/>
          </a:blip>
          <a:stretch>
            <a:fillRect/>
          </a:stretch>
        </p:blipFill>
        <p:spPr>
          <a:xfrm>
            <a:off x="6006326" y="2685224"/>
            <a:ext cx="2474249" cy="23445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6"/>
          <p:cNvSpPr txBox="1"/>
          <p:nvPr>
            <p:ph type="ctrTitle"/>
          </p:nvPr>
        </p:nvSpPr>
        <p:spPr>
          <a:xfrm>
            <a:off x="1523550" y="72925"/>
            <a:ext cx="60969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3300"/>
              <a:t>FIRST TIME  LOGGING IN?</a:t>
            </a:r>
            <a:endParaRPr sz="3300"/>
          </a:p>
          <a:p>
            <a:pPr indent="0" lvl="0" marL="0" rtl="0" algn="ctr">
              <a:spcBef>
                <a:spcPts val="0"/>
              </a:spcBef>
              <a:spcAft>
                <a:spcPts val="0"/>
              </a:spcAft>
              <a:buNone/>
            </a:pPr>
            <a:r>
              <a:t/>
            </a:r>
            <a:endParaRPr sz="3300"/>
          </a:p>
        </p:txBody>
      </p:sp>
      <p:pic>
        <p:nvPicPr>
          <p:cNvPr id="115" name="Google Shape;115;p16"/>
          <p:cNvPicPr preferRelativeResize="0"/>
          <p:nvPr/>
        </p:nvPicPr>
        <p:blipFill>
          <a:blip r:embed="rId3">
            <a:alphaModFix/>
          </a:blip>
          <a:stretch>
            <a:fillRect/>
          </a:stretch>
        </p:blipFill>
        <p:spPr>
          <a:xfrm>
            <a:off x="2051076" y="1232725"/>
            <a:ext cx="4851249" cy="2506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7"/>
          <p:cNvSpPr txBox="1"/>
          <p:nvPr>
            <p:ph idx="4294967295" type="body"/>
          </p:nvPr>
        </p:nvSpPr>
        <p:spPr>
          <a:xfrm>
            <a:off x="1774750" y="1194750"/>
            <a:ext cx="4987500" cy="2497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t/>
            </a:r>
            <a:endParaRPr/>
          </a:p>
          <a:p>
            <a:pPr indent="0" lvl="0" marL="0" rtl="0" algn="ctr">
              <a:spcBef>
                <a:spcPts val="600"/>
              </a:spcBef>
              <a:spcAft>
                <a:spcPts val="0"/>
              </a:spcAft>
              <a:buNone/>
            </a:pPr>
            <a:r>
              <a:rPr lang="en"/>
              <a:t>If you need your password reset, </a:t>
            </a:r>
            <a:endParaRPr/>
          </a:p>
          <a:p>
            <a:pPr indent="0" lvl="0" marL="0" rtl="0" algn="ctr">
              <a:spcBef>
                <a:spcPts val="600"/>
              </a:spcBef>
              <a:spcAft>
                <a:spcPts val="0"/>
              </a:spcAft>
              <a:buNone/>
            </a:pPr>
            <a:r>
              <a:rPr lang="en"/>
              <a:t>contact your teacher!</a:t>
            </a:r>
            <a:endParaRPr/>
          </a:p>
        </p:txBody>
      </p:sp>
      <p:sp>
        <p:nvSpPr>
          <p:cNvPr id="121" name="Google Shape;121;p1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22" name="Google Shape;122;p17"/>
          <p:cNvSpPr txBox="1"/>
          <p:nvPr/>
        </p:nvSpPr>
        <p:spPr>
          <a:xfrm>
            <a:off x="1914425" y="3036375"/>
            <a:ext cx="4716300" cy="13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700">
                <a:latin typeface="Lato"/>
                <a:ea typeface="Lato"/>
                <a:cs typeface="Lato"/>
                <a:sym typeface="Lato"/>
              </a:rPr>
              <a:t>Teachers can change student passwords in ARS</a:t>
            </a:r>
            <a:endParaRPr i="1" sz="1700">
              <a:latin typeface="Lato"/>
              <a:ea typeface="Lato"/>
              <a:cs typeface="Lato"/>
              <a:sym typeface="Lato"/>
            </a:endParaRPr>
          </a:p>
        </p:txBody>
      </p:sp>
      <p:sp>
        <p:nvSpPr>
          <p:cNvPr id="123" name="Google Shape;123;p17"/>
          <p:cNvSpPr txBox="1"/>
          <p:nvPr/>
        </p:nvSpPr>
        <p:spPr>
          <a:xfrm>
            <a:off x="1507575" y="402300"/>
            <a:ext cx="5991000" cy="74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000">
                <a:latin typeface="Lato"/>
                <a:ea typeface="Lato"/>
                <a:cs typeface="Lato"/>
                <a:sym typeface="Lato"/>
              </a:rPr>
              <a:t>Forgot your password?</a:t>
            </a:r>
            <a:endParaRPr b="1" sz="40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8"/>
          <p:cNvSpPr txBox="1"/>
          <p:nvPr>
            <p:ph idx="1" type="body"/>
          </p:nvPr>
        </p:nvSpPr>
        <p:spPr>
          <a:xfrm>
            <a:off x="590050" y="1050150"/>
            <a:ext cx="6863700" cy="304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t/>
            </a:r>
            <a:endParaRPr/>
          </a:p>
          <a:p>
            <a:pPr indent="0" lvl="0" marL="0" rtl="0" algn="l">
              <a:spcBef>
                <a:spcPts val="600"/>
              </a:spcBef>
              <a:spcAft>
                <a:spcPts val="0"/>
              </a:spcAft>
              <a:buNone/>
            </a:pPr>
            <a:r>
              <a:rPr lang="en"/>
              <a:t>Click on the help menu icon in the global navigation to find the tour.</a:t>
            </a:r>
            <a:endParaRPr/>
          </a:p>
        </p:txBody>
      </p:sp>
      <p:sp>
        <p:nvSpPr>
          <p:cNvPr id="129" name="Google Shape;129;p1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30" name="Google Shape;130;p18"/>
          <p:cNvPicPr preferRelativeResize="0"/>
          <p:nvPr/>
        </p:nvPicPr>
        <p:blipFill rotWithShape="1">
          <a:blip r:embed="rId3">
            <a:alphaModFix/>
          </a:blip>
          <a:srcRect b="3763" l="0" r="0" t="3754"/>
          <a:stretch/>
        </p:blipFill>
        <p:spPr>
          <a:xfrm>
            <a:off x="2267079" y="2672200"/>
            <a:ext cx="3948250" cy="1210050"/>
          </a:xfrm>
          <a:prstGeom prst="rect">
            <a:avLst/>
          </a:prstGeom>
          <a:noFill/>
          <a:ln>
            <a:noFill/>
          </a:ln>
        </p:spPr>
      </p:pic>
      <p:sp>
        <p:nvSpPr>
          <p:cNvPr id="131" name="Google Shape;131;p18"/>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ctr">
              <a:spcBef>
                <a:spcPts val="600"/>
              </a:spcBef>
              <a:spcAft>
                <a:spcPts val="0"/>
              </a:spcAft>
              <a:buNone/>
            </a:pPr>
            <a:r>
              <a:rPr b="1" lang="en" sz="4000">
                <a:latin typeface="Lato"/>
                <a:ea typeface="Lato"/>
                <a:cs typeface="Lato"/>
                <a:sym typeface="Lato"/>
              </a:rPr>
              <a:t>Welcome Tour</a:t>
            </a:r>
            <a:endParaRPr sz="4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9"/>
          <p:cNvSpPr txBox="1"/>
          <p:nvPr>
            <p:ph type="ctrTitle"/>
          </p:nvPr>
        </p:nvSpPr>
        <p:spPr>
          <a:xfrm>
            <a:off x="2358975" y="170150"/>
            <a:ext cx="42291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4000"/>
              <a:t>Notifications</a:t>
            </a:r>
            <a:endParaRPr sz="4000"/>
          </a:p>
        </p:txBody>
      </p:sp>
      <p:sp>
        <p:nvSpPr>
          <p:cNvPr id="137" name="Google Shape;137;p19"/>
          <p:cNvSpPr txBox="1"/>
          <p:nvPr>
            <p:ph idx="1" type="subTitle"/>
          </p:nvPr>
        </p:nvSpPr>
        <p:spPr>
          <a:xfrm>
            <a:off x="1172550" y="1288675"/>
            <a:ext cx="5928900" cy="1095600"/>
          </a:xfrm>
          <a:prstGeom prst="rect">
            <a:avLst/>
          </a:prstGeom>
        </p:spPr>
        <p:txBody>
          <a:bodyPr anchorCtr="0" anchor="t" bIns="0" lIns="0" spcFirstLastPara="1" rIns="0" wrap="square" tIns="0">
            <a:noAutofit/>
          </a:bodyPr>
          <a:lstStyle/>
          <a:p>
            <a:pPr indent="0" lvl="0" marL="0" rtl="0" algn="l">
              <a:lnSpc>
                <a:spcPct val="140000"/>
              </a:lnSpc>
              <a:spcBef>
                <a:spcPts val="900"/>
              </a:spcBef>
              <a:spcAft>
                <a:spcPts val="0"/>
              </a:spcAft>
              <a:buNone/>
            </a:pPr>
            <a:r>
              <a:rPr lang="en" sz="2000">
                <a:solidFill>
                  <a:srgbClr val="000000"/>
                </a:solidFill>
                <a:latin typeface="Lato"/>
                <a:ea typeface="Lato"/>
                <a:cs typeface="Lato"/>
                <a:sym typeface="Lato"/>
              </a:rPr>
              <a:t>Notification settings: </a:t>
            </a:r>
            <a:endParaRPr sz="800">
              <a:solidFill>
                <a:srgbClr val="000000"/>
              </a:solidFill>
              <a:latin typeface="Lato"/>
              <a:ea typeface="Lato"/>
              <a:cs typeface="Lato"/>
              <a:sym typeface="Lato"/>
            </a:endParaRPr>
          </a:p>
          <a:p>
            <a:pPr indent="-355600" lvl="0" marL="457200" rtl="0" algn="l">
              <a:lnSpc>
                <a:spcPct val="140000"/>
              </a:lnSpc>
              <a:spcBef>
                <a:spcPts val="900"/>
              </a:spcBef>
              <a:spcAft>
                <a:spcPts val="0"/>
              </a:spcAft>
              <a:buClr>
                <a:srgbClr val="000000"/>
              </a:buClr>
              <a:buSzPts val="2000"/>
              <a:buFont typeface="Lato"/>
              <a:buChar char="●"/>
            </a:pPr>
            <a:r>
              <a:rPr lang="en" sz="2000">
                <a:solidFill>
                  <a:srgbClr val="000000"/>
                </a:solidFill>
                <a:latin typeface="Lato"/>
                <a:ea typeface="Lato"/>
                <a:cs typeface="Lato"/>
                <a:sym typeface="Lato"/>
              </a:rPr>
              <a:t>F</a:t>
            </a:r>
            <a:r>
              <a:rPr lang="en" sz="2000">
                <a:solidFill>
                  <a:srgbClr val="000000"/>
                </a:solidFill>
                <a:latin typeface="Lato"/>
                <a:ea typeface="Lato"/>
                <a:cs typeface="Lato"/>
                <a:sym typeface="Lato"/>
              </a:rPr>
              <a:t>ound under Account</a:t>
            </a:r>
            <a:endParaRPr sz="2000">
              <a:solidFill>
                <a:srgbClr val="000000"/>
              </a:solidFill>
              <a:latin typeface="Lato"/>
              <a:ea typeface="Lato"/>
              <a:cs typeface="Lato"/>
              <a:sym typeface="Lato"/>
            </a:endParaRPr>
          </a:p>
          <a:p>
            <a:pPr indent="-355600" lvl="0" marL="457200" rtl="0" algn="l">
              <a:lnSpc>
                <a:spcPct val="140000"/>
              </a:lnSpc>
              <a:spcBef>
                <a:spcPts val="0"/>
              </a:spcBef>
              <a:spcAft>
                <a:spcPts val="0"/>
              </a:spcAft>
              <a:buClr>
                <a:srgbClr val="000000"/>
              </a:buClr>
              <a:buSzPts val="2000"/>
              <a:buFont typeface="Lato"/>
              <a:buChar char="●"/>
            </a:pPr>
            <a:r>
              <a:rPr lang="en" sz="2000">
                <a:solidFill>
                  <a:srgbClr val="000000"/>
                </a:solidFill>
                <a:latin typeface="Lato"/>
                <a:ea typeface="Lato"/>
                <a:cs typeface="Lato"/>
                <a:sym typeface="Lato"/>
              </a:rPr>
              <a:t>Set up how you wish to be notified of Canvas events. </a:t>
            </a:r>
            <a:endParaRPr sz="2000">
              <a:solidFill>
                <a:srgbClr val="000000"/>
              </a:solidFill>
              <a:latin typeface="Lato"/>
              <a:ea typeface="Lato"/>
              <a:cs typeface="Lato"/>
              <a:sym typeface="Lato"/>
            </a:endParaRPr>
          </a:p>
          <a:p>
            <a:pPr indent="-355600" lvl="0" marL="457200" rtl="0" algn="l">
              <a:lnSpc>
                <a:spcPct val="140000"/>
              </a:lnSpc>
              <a:spcBef>
                <a:spcPts val="0"/>
              </a:spcBef>
              <a:spcAft>
                <a:spcPts val="0"/>
              </a:spcAft>
              <a:buClr>
                <a:srgbClr val="000000"/>
              </a:buClr>
              <a:buSzPts val="2000"/>
              <a:buFont typeface="Lato"/>
              <a:buChar char="●"/>
            </a:pPr>
            <a:r>
              <a:rPr lang="en" sz="2000">
                <a:solidFill>
                  <a:srgbClr val="000000"/>
                </a:solidFill>
                <a:latin typeface="Lato"/>
                <a:ea typeface="Lato"/>
                <a:cs typeface="Lato"/>
                <a:sym typeface="Lato"/>
              </a:rPr>
              <a:t>Add your cell phone and/or personal email as preferred for Canvas notifications. </a:t>
            </a:r>
            <a:endParaRPr sz="2000">
              <a:solidFill>
                <a:srgbClr val="000000"/>
              </a:solidFill>
              <a:latin typeface="Lato"/>
              <a:ea typeface="Lato"/>
              <a:cs typeface="Lato"/>
              <a:sym typeface="Lato"/>
            </a:endParaRPr>
          </a:p>
          <a:p>
            <a:pPr indent="0" lvl="0" marL="0" rtl="0" algn="l">
              <a:spcBef>
                <a:spcPts val="900"/>
              </a:spcBef>
              <a:spcAft>
                <a:spcPts val="0"/>
              </a:spcAft>
              <a:buNone/>
            </a:pPr>
            <a:r>
              <a:t/>
            </a:r>
            <a:endParaRPr/>
          </a:p>
        </p:txBody>
      </p:sp>
      <p:pic>
        <p:nvPicPr>
          <p:cNvPr id="138" name="Google Shape;138;p19"/>
          <p:cNvPicPr preferRelativeResize="0"/>
          <p:nvPr/>
        </p:nvPicPr>
        <p:blipFill>
          <a:blip r:embed="rId3">
            <a:alphaModFix/>
          </a:blip>
          <a:stretch>
            <a:fillRect/>
          </a:stretch>
        </p:blipFill>
        <p:spPr>
          <a:xfrm>
            <a:off x="6845950" y="1397075"/>
            <a:ext cx="1825075" cy="29359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0"/>
          <p:cNvSpPr txBox="1"/>
          <p:nvPr>
            <p:ph idx="4294967295" type="subTitle"/>
          </p:nvPr>
        </p:nvSpPr>
        <p:spPr>
          <a:xfrm>
            <a:off x="644875" y="1389700"/>
            <a:ext cx="5157000" cy="21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2000">
                <a:solidFill>
                  <a:srgbClr val="000000"/>
                </a:solidFill>
              </a:rPr>
              <a:t>-Find the correct Course Card on your dashboard to get into your course. </a:t>
            </a:r>
            <a:endParaRPr sz="2000">
              <a:solidFill>
                <a:srgbClr val="000000"/>
              </a:solidFill>
            </a:endParaRPr>
          </a:p>
          <a:p>
            <a:pPr indent="0" lvl="0" marL="0" rtl="0" algn="l">
              <a:spcBef>
                <a:spcPts val="600"/>
              </a:spcBef>
              <a:spcAft>
                <a:spcPts val="0"/>
              </a:spcAft>
              <a:buNone/>
            </a:pPr>
            <a:r>
              <a:t/>
            </a:r>
            <a:endParaRPr sz="2000">
              <a:solidFill>
                <a:srgbClr val="000000"/>
              </a:solidFill>
            </a:endParaRPr>
          </a:p>
          <a:p>
            <a:pPr indent="0" lvl="0" marL="0" rtl="0" algn="l">
              <a:spcBef>
                <a:spcPts val="600"/>
              </a:spcBef>
              <a:spcAft>
                <a:spcPts val="0"/>
              </a:spcAft>
              <a:buNone/>
            </a:pPr>
            <a:r>
              <a:rPr lang="en" sz="2000">
                <a:solidFill>
                  <a:srgbClr val="000000"/>
                </a:solidFill>
              </a:rPr>
              <a:t>-Note that under the three ellipsis, you can choose the view you want on your dashboard. </a:t>
            </a:r>
            <a:endParaRPr sz="2000">
              <a:solidFill>
                <a:srgbClr val="000000"/>
              </a:solidFill>
            </a:endParaRPr>
          </a:p>
        </p:txBody>
      </p:sp>
      <p:sp>
        <p:nvSpPr>
          <p:cNvPr id="144" name="Google Shape;144;p2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latin typeface="Lato Light"/>
                <a:ea typeface="Lato Light"/>
                <a:cs typeface="Lato Light"/>
                <a:sym typeface="Lato Light"/>
              </a:rPr>
              <a:t>‹#›</a:t>
            </a:fld>
            <a:endParaRPr>
              <a:latin typeface="Lato Light"/>
              <a:ea typeface="Lato Light"/>
              <a:cs typeface="Lato Light"/>
              <a:sym typeface="Lato Light"/>
            </a:endParaRPr>
          </a:p>
        </p:txBody>
      </p:sp>
      <p:pic>
        <p:nvPicPr>
          <p:cNvPr id="145" name="Google Shape;145;p20"/>
          <p:cNvPicPr preferRelativeResize="0"/>
          <p:nvPr/>
        </p:nvPicPr>
        <p:blipFill rotWithShape="1">
          <a:blip r:embed="rId3">
            <a:alphaModFix/>
          </a:blip>
          <a:srcRect b="0" l="38701" r="-882" t="0"/>
          <a:stretch/>
        </p:blipFill>
        <p:spPr>
          <a:xfrm>
            <a:off x="6083133" y="1195325"/>
            <a:ext cx="2679418" cy="2296150"/>
          </a:xfrm>
          <a:prstGeom prst="rect">
            <a:avLst/>
          </a:prstGeom>
          <a:noFill/>
          <a:ln>
            <a:noFill/>
          </a:ln>
        </p:spPr>
      </p:pic>
      <p:sp>
        <p:nvSpPr>
          <p:cNvPr id="146" name="Google Shape;146;p20"/>
          <p:cNvSpPr txBox="1"/>
          <p:nvPr>
            <p:ph idx="4294967295" type="ctrTitle"/>
          </p:nvPr>
        </p:nvSpPr>
        <p:spPr>
          <a:xfrm>
            <a:off x="887975" y="35525"/>
            <a:ext cx="57378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000">
                <a:solidFill>
                  <a:srgbClr val="000000"/>
                </a:solidFill>
              </a:rPr>
              <a:t>Your Dashboard</a:t>
            </a:r>
            <a:endParaRPr sz="4000">
              <a:solidFill>
                <a:srgbClr val="000000"/>
              </a:solidFill>
            </a:endParaRPr>
          </a:p>
        </p:txBody>
      </p:sp>
      <p:sp>
        <p:nvSpPr>
          <p:cNvPr id="147" name="Google Shape;147;p20"/>
          <p:cNvSpPr txBox="1"/>
          <p:nvPr/>
        </p:nvSpPr>
        <p:spPr>
          <a:xfrm>
            <a:off x="1097475" y="3316875"/>
            <a:ext cx="5853900" cy="10860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i="1" lang="en" sz="1300">
                <a:latin typeface="Lato Light"/>
                <a:ea typeface="Lato Light"/>
                <a:cs typeface="Lato Light"/>
                <a:sym typeface="Lato Light"/>
              </a:rPr>
              <a:t>TIP: Control the Cards you see on your dashboard. Click Course icon &gt;&gt; View all courses. Click the star next to any course cards you want to appear on your dashboard. Deselect the star to remove from your dashboard.</a:t>
            </a:r>
            <a:r>
              <a:rPr lang="en" sz="2000">
                <a:latin typeface="Lato Light"/>
                <a:ea typeface="Lato Light"/>
                <a:cs typeface="Lato Light"/>
                <a:sym typeface="Lato Light"/>
              </a:rPr>
              <a:t> </a:t>
            </a:r>
            <a:endParaRPr>
              <a:latin typeface="Lato Light"/>
              <a:ea typeface="Lato Light"/>
              <a:cs typeface="Lato Light"/>
              <a:sym typeface="La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1"/>
          <p:cNvSpPr txBox="1"/>
          <p:nvPr>
            <p:ph idx="1" type="body"/>
          </p:nvPr>
        </p:nvSpPr>
        <p:spPr>
          <a:xfrm>
            <a:off x="737850" y="1475700"/>
            <a:ext cx="6034500" cy="304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2000"/>
              <a:t>Course Navigation is found on the left of your page as you enter a Canvas course. </a:t>
            </a:r>
            <a:endParaRPr b="1" sz="2000"/>
          </a:p>
          <a:p>
            <a:pPr indent="0" lvl="0" marL="0" rtl="0" algn="l">
              <a:spcBef>
                <a:spcPts val="600"/>
              </a:spcBef>
              <a:spcAft>
                <a:spcPts val="0"/>
              </a:spcAft>
              <a:buNone/>
            </a:pPr>
            <a:r>
              <a:t/>
            </a:r>
            <a:endParaRPr b="1" sz="2000"/>
          </a:p>
          <a:p>
            <a:pPr indent="0" lvl="0" marL="0" rtl="0" algn="l">
              <a:spcBef>
                <a:spcPts val="600"/>
              </a:spcBef>
              <a:spcAft>
                <a:spcPts val="0"/>
              </a:spcAft>
              <a:buNone/>
            </a:pPr>
            <a:r>
              <a:rPr b="1" lang="en" sz="2000"/>
              <a:t>This column allows for you to navigate through your course resources. (Your teacher controls which items you might see). </a:t>
            </a:r>
            <a:endParaRPr b="1" sz="2000"/>
          </a:p>
          <a:p>
            <a:pPr indent="0" lvl="0" marL="0" rtl="0" algn="l">
              <a:spcBef>
                <a:spcPts val="600"/>
              </a:spcBef>
              <a:spcAft>
                <a:spcPts val="0"/>
              </a:spcAft>
              <a:buNone/>
            </a:pPr>
            <a:r>
              <a:t/>
            </a:r>
            <a:endParaRPr b="1" sz="2000"/>
          </a:p>
          <a:p>
            <a:pPr indent="0" lvl="0" marL="0" rtl="0" algn="l">
              <a:spcBef>
                <a:spcPts val="600"/>
              </a:spcBef>
              <a:spcAft>
                <a:spcPts val="0"/>
              </a:spcAft>
              <a:buNone/>
            </a:pPr>
            <a:r>
              <a:t/>
            </a:r>
            <a:endParaRPr b="1" sz="2000"/>
          </a:p>
        </p:txBody>
      </p:sp>
      <p:sp>
        <p:nvSpPr>
          <p:cNvPr id="153" name="Google Shape;153;p21"/>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000"/>
              <a:t>Course Navigation</a:t>
            </a:r>
            <a:endParaRPr sz="4000"/>
          </a:p>
        </p:txBody>
      </p:sp>
      <p:sp>
        <p:nvSpPr>
          <p:cNvPr id="154" name="Google Shape;154;p2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55" name="Google Shape;155;p21"/>
          <p:cNvSpPr txBox="1"/>
          <p:nvPr/>
        </p:nvSpPr>
        <p:spPr>
          <a:xfrm rot="433">
            <a:off x="1372512" y="3799925"/>
            <a:ext cx="4765200" cy="11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Lato"/>
                <a:ea typeface="Lato"/>
                <a:cs typeface="Lato"/>
                <a:sym typeface="Lato"/>
              </a:rPr>
              <a:t>Note:</a:t>
            </a:r>
            <a:endParaRPr i="1" sz="1800">
              <a:latin typeface="Lato"/>
              <a:ea typeface="Lato"/>
              <a:cs typeface="Lato"/>
              <a:sym typeface="Lato"/>
            </a:endParaRPr>
          </a:p>
          <a:p>
            <a:pPr indent="0" lvl="0" marL="0" rtl="0" algn="l">
              <a:spcBef>
                <a:spcPts val="0"/>
              </a:spcBef>
              <a:spcAft>
                <a:spcPts val="0"/>
              </a:spcAft>
              <a:buNone/>
            </a:pPr>
            <a:r>
              <a:rPr i="1" lang="en" sz="1800">
                <a:latin typeface="Lato"/>
                <a:ea typeface="Lato"/>
                <a:cs typeface="Lato"/>
                <a:sym typeface="Lato"/>
              </a:rPr>
              <a:t>Global Canvas navigation -&gt; Far left in gray</a:t>
            </a:r>
            <a:endParaRPr i="1" sz="1800">
              <a:latin typeface="Lato"/>
              <a:ea typeface="Lato"/>
              <a:cs typeface="Lato"/>
              <a:sym typeface="Lato"/>
            </a:endParaRPr>
          </a:p>
        </p:txBody>
      </p:sp>
      <p:pic>
        <p:nvPicPr>
          <p:cNvPr id="156" name="Google Shape;156;p21"/>
          <p:cNvPicPr preferRelativeResize="0"/>
          <p:nvPr/>
        </p:nvPicPr>
        <p:blipFill>
          <a:blip r:embed="rId3">
            <a:alphaModFix/>
          </a:blip>
          <a:stretch>
            <a:fillRect/>
          </a:stretch>
        </p:blipFill>
        <p:spPr>
          <a:xfrm>
            <a:off x="6859425" y="1384775"/>
            <a:ext cx="1206466" cy="3043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lvia template">
  <a:themeElements>
    <a:clrScheme name="Custom 347">
      <a:dk1>
        <a:srgbClr val="222222"/>
      </a:dk1>
      <a:lt1>
        <a:srgbClr val="FFFFFF"/>
      </a:lt1>
      <a:dk2>
        <a:srgbClr val="111111"/>
      </a:dk2>
      <a:lt2>
        <a:srgbClr val="E7E4DF"/>
      </a:lt2>
      <a:accent1>
        <a:srgbClr val="F20122"/>
      </a:accent1>
      <a:accent2>
        <a:srgbClr val="CA0000"/>
      </a:accent2>
      <a:accent3>
        <a:srgbClr val="FF6A00"/>
      </a:accent3>
      <a:accent4>
        <a:srgbClr val="FF9F00"/>
      </a:accent4>
      <a:accent5>
        <a:srgbClr val="999999"/>
      </a:accent5>
      <a:accent6>
        <a:srgbClr val="D9D9D9"/>
      </a:accent6>
      <a:hlink>
        <a:srgbClr val="F2012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